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handoutMasterIdLst>
    <p:handoutMasterId r:id="rId50"/>
  </p:handoutMasterIdLst>
  <p:sldIdLst>
    <p:sldId id="425" r:id="rId2"/>
    <p:sldId id="3634" r:id="rId3"/>
    <p:sldId id="3630" r:id="rId4"/>
    <p:sldId id="3637" r:id="rId5"/>
    <p:sldId id="3635" r:id="rId6"/>
    <p:sldId id="369" r:id="rId7"/>
    <p:sldId id="3646" r:id="rId8"/>
    <p:sldId id="3645" r:id="rId9"/>
    <p:sldId id="3638" r:id="rId10"/>
    <p:sldId id="3670" r:id="rId11"/>
    <p:sldId id="3671" r:id="rId12"/>
    <p:sldId id="3666" r:id="rId13"/>
    <p:sldId id="3665" r:id="rId14"/>
    <p:sldId id="3639" r:id="rId15"/>
    <p:sldId id="3668" r:id="rId16"/>
    <p:sldId id="3672" r:id="rId17"/>
    <p:sldId id="3667" r:id="rId18"/>
    <p:sldId id="3644" r:id="rId19"/>
    <p:sldId id="3700" r:id="rId20"/>
    <p:sldId id="3633" r:id="rId21"/>
    <p:sldId id="3688" r:id="rId22"/>
    <p:sldId id="3647" r:id="rId23"/>
    <p:sldId id="3648" r:id="rId24"/>
    <p:sldId id="3704" r:id="rId25"/>
    <p:sldId id="3690" r:id="rId26"/>
    <p:sldId id="3674" r:id="rId27"/>
    <p:sldId id="3691" r:id="rId28"/>
    <p:sldId id="3692" r:id="rId29"/>
    <p:sldId id="3693" r:id="rId30"/>
    <p:sldId id="3694" r:id="rId31"/>
    <p:sldId id="3699" r:id="rId32"/>
    <p:sldId id="3682" r:id="rId33"/>
    <p:sldId id="3698" r:id="rId34"/>
    <p:sldId id="3683" r:id="rId35"/>
    <p:sldId id="3696" r:id="rId36"/>
    <p:sldId id="3695" r:id="rId37"/>
    <p:sldId id="3697" r:id="rId38"/>
    <p:sldId id="3701" r:id="rId39"/>
    <p:sldId id="3684" r:id="rId40"/>
    <p:sldId id="3685" r:id="rId41"/>
    <p:sldId id="3703" r:id="rId42"/>
    <p:sldId id="3689" r:id="rId43"/>
    <p:sldId id="3702" r:id="rId44"/>
    <p:sldId id="3687" r:id="rId45"/>
    <p:sldId id="3686" r:id="rId46"/>
    <p:sldId id="3657" r:id="rId47"/>
    <p:sldId id="3598" r:id="rId48"/>
  </p:sldIdLst>
  <p:sldSz cx="10972800" cy="5486400"/>
  <p:notesSz cx="7010400" cy="12039600"/>
  <p:defaultTextStyle>
    <a:defPPr>
      <a:defRPr lang="en-US"/>
    </a:defPPr>
    <a:lvl1pPr algn="l" defTabSz="1096963" rtl="0" eaLnBrk="0" fontAlgn="base" hangingPunct="0">
      <a:spcBef>
        <a:spcPct val="0"/>
      </a:spcBef>
      <a:spcAft>
        <a:spcPct val="0"/>
      </a:spcAft>
      <a:defRPr sz="2200" kern="1200">
        <a:solidFill>
          <a:schemeClr val="tx1"/>
        </a:solidFill>
        <a:latin typeface="Arial" panose="020B0604020202020204" pitchFamily="34" charset="0"/>
        <a:ea typeface="+mn-ea"/>
        <a:cs typeface="+mn-cs"/>
      </a:defRPr>
    </a:lvl1pPr>
    <a:lvl2pPr marL="547688" indent="-90488" algn="l" defTabSz="1096963" rtl="0" eaLnBrk="0" fontAlgn="base" hangingPunct="0">
      <a:spcBef>
        <a:spcPct val="0"/>
      </a:spcBef>
      <a:spcAft>
        <a:spcPct val="0"/>
      </a:spcAft>
      <a:defRPr sz="2200" kern="1200">
        <a:solidFill>
          <a:schemeClr val="tx1"/>
        </a:solidFill>
        <a:latin typeface="Arial" panose="020B0604020202020204" pitchFamily="34" charset="0"/>
        <a:ea typeface="+mn-ea"/>
        <a:cs typeface="+mn-cs"/>
      </a:defRPr>
    </a:lvl2pPr>
    <a:lvl3pPr marL="1096963" indent="-182563" algn="l" defTabSz="1096963" rtl="0" eaLnBrk="0" fontAlgn="base" hangingPunct="0">
      <a:spcBef>
        <a:spcPct val="0"/>
      </a:spcBef>
      <a:spcAft>
        <a:spcPct val="0"/>
      </a:spcAft>
      <a:defRPr sz="2200" kern="1200">
        <a:solidFill>
          <a:schemeClr val="tx1"/>
        </a:solidFill>
        <a:latin typeface="Arial" panose="020B0604020202020204" pitchFamily="34" charset="0"/>
        <a:ea typeface="+mn-ea"/>
        <a:cs typeface="+mn-cs"/>
      </a:defRPr>
    </a:lvl3pPr>
    <a:lvl4pPr marL="1644650" indent="-273050" algn="l" defTabSz="1096963" rtl="0" eaLnBrk="0" fontAlgn="base" hangingPunct="0">
      <a:spcBef>
        <a:spcPct val="0"/>
      </a:spcBef>
      <a:spcAft>
        <a:spcPct val="0"/>
      </a:spcAft>
      <a:defRPr sz="2200" kern="1200">
        <a:solidFill>
          <a:schemeClr val="tx1"/>
        </a:solidFill>
        <a:latin typeface="Arial" panose="020B0604020202020204" pitchFamily="34" charset="0"/>
        <a:ea typeface="+mn-ea"/>
        <a:cs typeface="+mn-cs"/>
      </a:defRPr>
    </a:lvl4pPr>
    <a:lvl5pPr marL="2193925" indent="-365125" algn="l" defTabSz="1096963" rtl="0" eaLnBrk="0" fontAlgn="base" hangingPunct="0">
      <a:spcBef>
        <a:spcPct val="0"/>
      </a:spcBef>
      <a:spcAft>
        <a:spcPct val="0"/>
      </a:spcAft>
      <a:defRPr sz="2200" kern="1200">
        <a:solidFill>
          <a:schemeClr val="tx1"/>
        </a:solidFill>
        <a:latin typeface="Arial" panose="020B0604020202020204" pitchFamily="34" charset="0"/>
        <a:ea typeface="+mn-ea"/>
        <a:cs typeface="+mn-cs"/>
      </a:defRPr>
    </a:lvl5pPr>
    <a:lvl6pPr marL="2286000" algn="l" defTabSz="914400" rtl="0" eaLnBrk="1" latinLnBrk="0" hangingPunct="1">
      <a:defRPr sz="2200" kern="1200">
        <a:solidFill>
          <a:schemeClr val="tx1"/>
        </a:solidFill>
        <a:latin typeface="Arial" panose="020B0604020202020204" pitchFamily="34" charset="0"/>
        <a:ea typeface="+mn-ea"/>
        <a:cs typeface="+mn-cs"/>
      </a:defRPr>
    </a:lvl6pPr>
    <a:lvl7pPr marL="2743200" algn="l" defTabSz="914400" rtl="0" eaLnBrk="1" latinLnBrk="0" hangingPunct="1">
      <a:defRPr sz="2200" kern="1200">
        <a:solidFill>
          <a:schemeClr val="tx1"/>
        </a:solidFill>
        <a:latin typeface="Arial" panose="020B0604020202020204" pitchFamily="34" charset="0"/>
        <a:ea typeface="+mn-ea"/>
        <a:cs typeface="+mn-cs"/>
      </a:defRPr>
    </a:lvl7pPr>
    <a:lvl8pPr marL="3200400" algn="l" defTabSz="914400" rtl="0" eaLnBrk="1" latinLnBrk="0" hangingPunct="1">
      <a:defRPr sz="2200" kern="1200">
        <a:solidFill>
          <a:schemeClr val="tx1"/>
        </a:solidFill>
        <a:latin typeface="Arial" panose="020B0604020202020204" pitchFamily="34" charset="0"/>
        <a:ea typeface="+mn-ea"/>
        <a:cs typeface="+mn-cs"/>
      </a:defRPr>
    </a:lvl8pPr>
    <a:lvl9pPr marL="3657600" algn="l" defTabSz="914400" rtl="0" eaLnBrk="1" latinLnBrk="0" hangingPunct="1">
      <a:defRPr sz="22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728">
          <p15:clr>
            <a:srgbClr val="A4A3A4"/>
          </p15:clr>
        </p15:guide>
        <p15:guide id="2" pos="3456">
          <p15:clr>
            <a:srgbClr val="A4A3A4"/>
          </p15:clr>
        </p15:guide>
      </p15:sldGuideLst>
    </p:ext>
    <p:ext uri="{2D200454-40CA-4A62-9FC3-DE9A4176ACB9}">
      <p15:notesGuideLst xmlns:p15="http://schemas.microsoft.com/office/powerpoint/2012/main">
        <p15:guide id="1" orient="horz" pos="3792"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EB4E3"/>
    <a:srgbClr val="F7AB3B"/>
    <a:srgbClr val="FF9900"/>
    <a:srgbClr val="4F81BD"/>
    <a:srgbClr val="66FFFF"/>
    <a:srgbClr val="66CCFF"/>
    <a:srgbClr val="FFCC00"/>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222" autoAdjust="0"/>
    <p:restoredTop sz="92320" autoAdjust="0"/>
  </p:normalViewPr>
  <p:slideViewPr>
    <p:cSldViewPr snapToGrid="0" snapToObjects="1">
      <p:cViewPr varScale="1">
        <p:scale>
          <a:sx n="110" d="100"/>
          <a:sy n="110" d="100"/>
        </p:scale>
        <p:origin x="180" y="64"/>
      </p:cViewPr>
      <p:guideLst>
        <p:guide orient="horz" pos="1728"/>
        <p:guide pos="3456"/>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67" d="100"/>
          <a:sy n="67" d="100"/>
        </p:scale>
        <p:origin x="-2748" y="-102"/>
      </p:cViewPr>
      <p:guideLst>
        <p:guide orient="horz" pos="3792"/>
        <p:guide pos="2208"/>
      </p:guideLst>
    </p:cSldViewPr>
  </p:notesViewPr>
  <p:gridSpacing cx="57607" cy="57607"/>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hdr" sz="quarter"/>
          </p:nvPr>
        </p:nvSpPr>
        <p:spPr bwMode="auto">
          <a:xfrm>
            <a:off x="4" y="10"/>
            <a:ext cx="3038477" cy="603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081" tIns="50040" rIns="100081" bIns="50040" numCol="1" anchor="t" anchorCtr="0" compatLnSpc="1">
            <a:prstTxWarp prst="textNoShape">
              <a:avLst/>
            </a:prstTxWarp>
          </a:bodyPr>
          <a:lstStyle>
            <a:lvl1pPr defTabSz="1200067" eaLnBrk="0" hangingPunct="0">
              <a:defRPr sz="1200"/>
            </a:lvl1pPr>
          </a:lstStyle>
          <a:p>
            <a:pPr>
              <a:defRPr/>
            </a:pPr>
            <a:endParaRPr lang="en-US" dirty="0"/>
          </a:p>
        </p:txBody>
      </p:sp>
      <p:sp>
        <p:nvSpPr>
          <p:cNvPr id="74755" name="Rectangle 3"/>
          <p:cNvSpPr>
            <a:spLocks noGrp="1" noChangeArrowheads="1"/>
          </p:cNvSpPr>
          <p:nvPr>
            <p:ph type="dt" sz="quarter" idx="1"/>
          </p:nvPr>
        </p:nvSpPr>
        <p:spPr bwMode="auto">
          <a:xfrm>
            <a:off x="3970344" y="10"/>
            <a:ext cx="3038477" cy="603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081" tIns="50040" rIns="100081" bIns="50040" numCol="1" anchor="t" anchorCtr="0" compatLnSpc="1">
            <a:prstTxWarp prst="textNoShape">
              <a:avLst/>
            </a:prstTxWarp>
          </a:bodyPr>
          <a:lstStyle>
            <a:lvl1pPr algn="r" defTabSz="1200067" eaLnBrk="0" hangingPunct="0">
              <a:defRPr sz="1200"/>
            </a:lvl1pPr>
          </a:lstStyle>
          <a:p>
            <a:pPr>
              <a:defRPr/>
            </a:pPr>
            <a:fld id="{D7194D85-52D0-4ACC-86BE-C36924C470A7}" type="datetimeFigureOut">
              <a:rPr lang="en-US"/>
              <a:pPr>
                <a:defRPr/>
              </a:pPr>
              <a:t>9/29/2026</a:t>
            </a:fld>
            <a:endParaRPr lang="en-US" dirty="0"/>
          </a:p>
        </p:txBody>
      </p:sp>
      <p:sp>
        <p:nvSpPr>
          <p:cNvPr id="74756" name="Rectangle 4"/>
          <p:cNvSpPr>
            <a:spLocks noGrp="1" noChangeArrowheads="1"/>
          </p:cNvSpPr>
          <p:nvPr>
            <p:ph type="ftr" sz="quarter" idx="2"/>
          </p:nvPr>
        </p:nvSpPr>
        <p:spPr bwMode="auto">
          <a:xfrm>
            <a:off x="4" y="11436519"/>
            <a:ext cx="3038477" cy="601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081" tIns="50040" rIns="100081" bIns="50040" numCol="1" anchor="b" anchorCtr="0" compatLnSpc="1">
            <a:prstTxWarp prst="textNoShape">
              <a:avLst/>
            </a:prstTxWarp>
          </a:bodyPr>
          <a:lstStyle>
            <a:lvl1pPr defTabSz="1200067" eaLnBrk="0" hangingPunct="0">
              <a:defRPr sz="1200"/>
            </a:lvl1pPr>
          </a:lstStyle>
          <a:p>
            <a:pPr>
              <a:defRPr/>
            </a:pPr>
            <a:endParaRPr lang="en-US" dirty="0"/>
          </a:p>
        </p:txBody>
      </p:sp>
      <p:sp>
        <p:nvSpPr>
          <p:cNvPr id="74757" name="Rectangle 5"/>
          <p:cNvSpPr>
            <a:spLocks noGrp="1" noChangeArrowheads="1"/>
          </p:cNvSpPr>
          <p:nvPr>
            <p:ph type="sldNum" sz="quarter" idx="3"/>
          </p:nvPr>
        </p:nvSpPr>
        <p:spPr bwMode="auto">
          <a:xfrm>
            <a:off x="3970344" y="11436519"/>
            <a:ext cx="3038477" cy="601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081" tIns="50040" rIns="100081" bIns="50040" numCol="1" anchor="b" anchorCtr="0" compatLnSpc="1">
            <a:prstTxWarp prst="textNoShape">
              <a:avLst/>
            </a:prstTxWarp>
          </a:bodyPr>
          <a:lstStyle>
            <a:lvl1pPr algn="r" defTabSz="1200067" eaLnBrk="0" hangingPunct="0">
              <a:defRPr sz="1200"/>
            </a:lvl1pPr>
          </a:lstStyle>
          <a:p>
            <a:pPr>
              <a:defRPr/>
            </a:pPr>
            <a:fld id="{363AB692-516A-4D63-80D3-79D176070B6E}" type="slidenum">
              <a:rPr lang="en-US" altLang="en-US"/>
              <a:pPr>
                <a:defRPr/>
              </a:pPr>
              <a:t>‹#›</a:t>
            </a:fld>
            <a:endParaRPr lang="en-US" altLang="en-US" dirty="0"/>
          </a:p>
        </p:txBody>
      </p:sp>
    </p:spTree>
    <p:extLst>
      <p:ext uri="{BB962C8B-B14F-4D97-AF65-F5344CB8AC3E}">
        <p14:creationId xmlns:p14="http://schemas.microsoft.com/office/powerpoint/2010/main" val="6473784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4" y="10"/>
            <a:ext cx="3038477" cy="603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081" tIns="50040" rIns="100081" bIns="50040" numCol="1" anchor="t" anchorCtr="0" compatLnSpc="1">
            <a:prstTxWarp prst="textNoShape">
              <a:avLst/>
            </a:prstTxWarp>
          </a:bodyPr>
          <a:lstStyle>
            <a:lvl1pPr defTabSz="1200067" eaLnBrk="1" hangingPunct="1">
              <a:defRPr sz="1200"/>
            </a:lvl1pPr>
          </a:lstStyle>
          <a:p>
            <a:pPr>
              <a:defRPr/>
            </a:pPr>
            <a:endParaRPr lang="en-US" dirty="0"/>
          </a:p>
        </p:txBody>
      </p:sp>
      <p:sp>
        <p:nvSpPr>
          <p:cNvPr id="48131" name="Rectangle 3"/>
          <p:cNvSpPr>
            <a:spLocks noGrp="1" noChangeArrowheads="1"/>
          </p:cNvSpPr>
          <p:nvPr>
            <p:ph type="dt" idx="1"/>
          </p:nvPr>
        </p:nvSpPr>
        <p:spPr bwMode="auto">
          <a:xfrm>
            <a:off x="3970344" y="10"/>
            <a:ext cx="3038477" cy="603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081" tIns="50040" rIns="100081" bIns="50040" numCol="1" anchor="t" anchorCtr="0" compatLnSpc="1">
            <a:prstTxWarp prst="textNoShape">
              <a:avLst/>
            </a:prstTxWarp>
          </a:bodyPr>
          <a:lstStyle>
            <a:lvl1pPr algn="r" defTabSz="1200067" eaLnBrk="1" hangingPunct="1">
              <a:defRPr sz="1200"/>
            </a:lvl1pPr>
          </a:lstStyle>
          <a:p>
            <a:pPr>
              <a:defRPr/>
            </a:pPr>
            <a:fld id="{A2454126-FF2F-4C18-9C8E-5E4CDDEF0772}" type="datetimeFigureOut">
              <a:rPr lang="en-US"/>
              <a:pPr>
                <a:defRPr/>
              </a:pPr>
              <a:t>9/29/2026</a:t>
            </a:fld>
            <a:endParaRPr lang="en-US" dirty="0"/>
          </a:p>
        </p:txBody>
      </p:sp>
      <p:sp>
        <p:nvSpPr>
          <p:cNvPr id="3076" name="Rectangle 4"/>
          <p:cNvSpPr>
            <a:spLocks noGrp="1" noRot="1" noChangeAspect="1" noChangeArrowheads="1" noTextEdit="1"/>
          </p:cNvSpPr>
          <p:nvPr>
            <p:ph type="sldImg" idx="2"/>
          </p:nvPr>
        </p:nvSpPr>
        <p:spPr bwMode="auto">
          <a:xfrm>
            <a:off x="-1008063" y="898525"/>
            <a:ext cx="9029701" cy="45148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8133" name="Rectangle 5"/>
          <p:cNvSpPr>
            <a:spLocks noGrp="1" noChangeArrowheads="1"/>
          </p:cNvSpPr>
          <p:nvPr>
            <p:ph type="body" sz="quarter" idx="3"/>
          </p:nvPr>
        </p:nvSpPr>
        <p:spPr bwMode="auto">
          <a:xfrm>
            <a:off x="701687" y="5719865"/>
            <a:ext cx="5607052" cy="541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081" tIns="50040" rIns="100081" bIns="5004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8134" name="Rectangle 6"/>
          <p:cNvSpPr>
            <a:spLocks noGrp="1" noChangeArrowheads="1"/>
          </p:cNvSpPr>
          <p:nvPr>
            <p:ph type="ftr" sz="quarter" idx="4"/>
          </p:nvPr>
        </p:nvSpPr>
        <p:spPr bwMode="auto">
          <a:xfrm>
            <a:off x="4" y="11436519"/>
            <a:ext cx="3038477" cy="601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081" tIns="50040" rIns="100081" bIns="50040" numCol="1" anchor="b" anchorCtr="0" compatLnSpc="1">
            <a:prstTxWarp prst="textNoShape">
              <a:avLst/>
            </a:prstTxWarp>
          </a:bodyPr>
          <a:lstStyle>
            <a:lvl1pPr defTabSz="1200067" eaLnBrk="1" hangingPunct="1">
              <a:defRPr sz="1200"/>
            </a:lvl1pPr>
          </a:lstStyle>
          <a:p>
            <a:pPr>
              <a:defRPr/>
            </a:pPr>
            <a:endParaRPr lang="en-US" dirty="0"/>
          </a:p>
        </p:txBody>
      </p:sp>
      <p:sp>
        <p:nvSpPr>
          <p:cNvPr id="48135" name="Rectangle 7"/>
          <p:cNvSpPr>
            <a:spLocks noGrp="1" noChangeArrowheads="1"/>
          </p:cNvSpPr>
          <p:nvPr>
            <p:ph type="sldNum" sz="quarter" idx="5"/>
          </p:nvPr>
        </p:nvSpPr>
        <p:spPr bwMode="auto">
          <a:xfrm>
            <a:off x="3970344" y="11436519"/>
            <a:ext cx="3038477" cy="601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081" tIns="50040" rIns="100081" bIns="50040" numCol="1" anchor="b" anchorCtr="0" compatLnSpc="1">
            <a:prstTxWarp prst="textNoShape">
              <a:avLst/>
            </a:prstTxWarp>
          </a:bodyPr>
          <a:lstStyle>
            <a:lvl1pPr algn="r" defTabSz="1200067" eaLnBrk="1" hangingPunct="1">
              <a:defRPr sz="1200"/>
            </a:lvl1pPr>
          </a:lstStyle>
          <a:p>
            <a:pPr>
              <a:defRPr/>
            </a:pPr>
            <a:fld id="{3CAB2660-870C-41A6-9E0B-0754F116AC4D}" type="slidenum">
              <a:rPr lang="en-US" altLang="en-US"/>
              <a:pPr>
                <a:defRPr/>
              </a:pPr>
              <a:t>‹#›</a:t>
            </a:fld>
            <a:endParaRPr lang="en-US" altLang="en-US" dirty="0"/>
          </a:p>
        </p:txBody>
      </p:sp>
    </p:spTree>
    <p:extLst>
      <p:ext uri="{BB962C8B-B14F-4D97-AF65-F5344CB8AC3E}">
        <p14:creationId xmlns:p14="http://schemas.microsoft.com/office/powerpoint/2010/main" val="415576647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330120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4246846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p:spPr>
        <p:txBody>
          <a:bodyPr/>
          <a:lstStyle/>
          <a:p>
            <a:endParaRPr lang="en-US" altLang="en-US" dirty="0"/>
          </a:p>
        </p:txBody>
      </p:sp>
    </p:spTree>
    <p:extLst>
      <p:ext uri="{BB962C8B-B14F-4D97-AF65-F5344CB8AC3E}">
        <p14:creationId xmlns:p14="http://schemas.microsoft.com/office/powerpoint/2010/main" val="5220572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3944732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p:spPr>
        <p:txBody>
          <a:bodyPr/>
          <a:lstStyle/>
          <a:p>
            <a:endParaRPr lang="en-US" altLang="en-US" dirty="0"/>
          </a:p>
        </p:txBody>
      </p:sp>
    </p:spTree>
    <p:extLst>
      <p:ext uri="{BB962C8B-B14F-4D97-AF65-F5344CB8AC3E}">
        <p14:creationId xmlns:p14="http://schemas.microsoft.com/office/powerpoint/2010/main" val="2577400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CAB2660-870C-41A6-9E0B-0754F116AC4D}" type="slidenum">
              <a:rPr lang="en-US" altLang="en-US" smtClean="0"/>
              <a:pPr>
                <a:defRPr/>
              </a:pPr>
              <a:t>6</a:t>
            </a:fld>
            <a:endParaRPr lang="en-US" altLang="en-US" dirty="0"/>
          </a:p>
        </p:txBody>
      </p:sp>
    </p:spTree>
    <p:extLst>
      <p:ext uri="{BB962C8B-B14F-4D97-AF65-F5344CB8AC3E}">
        <p14:creationId xmlns:p14="http://schemas.microsoft.com/office/powerpoint/2010/main" val="15812479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CAB2660-870C-41A6-9E0B-0754F116AC4D}" type="slidenum">
              <a:rPr lang="en-US" altLang="en-US" smtClean="0"/>
              <a:pPr>
                <a:defRPr/>
              </a:pPr>
              <a:t>7</a:t>
            </a:fld>
            <a:endParaRPr lang="en-US" altLang="en-US" dirty="0"/>
          </a:p>
        </p:txBody>
      </p:sp>
    </p:spTree>
    <p:extLst>
      <p:ext uri="{BB962C8B-B14F-4D97-AF65-F5344CB8AC3E}">
        <p14:creationId xmlns:p14="http://schemas.microsoft.com/office/powerpoint/2010/main" val="35225715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CAB2660-870C-41A6-9E0B-0754F116AC4D}" type="slidenum">
              <a:rPr lang="en-US" altLang="en-US" smtClean="0"/>
              <a:pPr>
                <a:defRPr/>
              </a:pPr>
              <a:t>8</a:t>
            </a:fld>
            <a:endParaRPr lang="en-US" altLang="en-US" dirty="0"/>
          </a:p>
        </p:txBody>
      </p:sp>
    </p:spTree>
    <p:extLst>
      <p:ext uri="{BB962C8B-B14F-4D97-AF65-F5344CB8AC3E}">
        <p14:creationId xmlns:p14="http://schemas.microsoft.com/office/powerpoint/2010/main" val="3265502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CAB2660-870C-41A6-9E0B-0754F116AC4D}" type="slidenum">
              <a:rPr lang="en-US" altLang="en-US" smtClean="0"/>
              <a:pPr>
                <a:defRPr/>
              </a:pPr>
              <a:t>9</a:t>
            </a:fld>
            <a:endParaRPr lang="en-US" altLang="en-US" dirty="0"/>
          </a:p>
        </p:txBody>
      </p:sp>
    </p:spTree>
    <p:extLst>
      <p:ext uri="{BB962C8B-B14F-4D97-AF65-F5344CB8AC3E}">
        <p14:creationId xmlns:p14="http://schemas.microsoft.com/office/powerpoint/2010/main" val="18795808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p:spPr>
        <p:txBody>
          <a:bodyPr/>
          <a:lstStyle/>
          <a:p>
            <a:endParaRPr lang="en-US" altLang="en-US" dirty="0"/>
          </a:p>
        </p:txBody>
      </p:sp>
    </p:spTree>
    <p:extLst>
      <p:ext uri="{BB962C8B-B14F-4D97-AF65-F5344CB8AC3E}">
        <p14:creationId xmlns:p14="http://schemas.microsoft.com/office/powerpoint/2010/main" val="4734431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CAB2660-870C-41A6-9E0B-0754F116AC4D}" type="slidenum">
              <a:rPr lang="en-US" altLang="en-US" smtClean="0"/>
              <a:pPr>
                <a:defRPr/>
              </a:pPr>
              <a:t>11</a:t>
            </a:fld>
            <a:endParaRPr lang="en-US" altLang="en-US" dirty="0"/>
          </a:p>
        </p:txBody>
      </p:sp>
    </p:spTree>
    <p:extLst>
      <p:ext uri="{BB962C8B-B14F-4D97-AF65-F5344CB8AC3E}">
        <p14:creationId xmlns:p14="http://schemas.microsoft.com/office/powerpoint/2010/main" val="1581247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CAB2660-870C-41A6-9E0B-0754F116AC4D}" type="slidenum">
              <a:rPr lang="en-US" altLang="en-US" smtClean="0"/>
              <a:pPr>
                <a:defRPr/>
              </a:pPr>
              <a:t>12</a:t>
            </a:fld>
            <a:endParaRPr lang="en-US" altLang="en-US" dirty="0"/>
          </a:p>
        </p:txBody>
      </p:sp>
    </p:spTree>
    <p:extLst>
      <p:ext uri="{BB962C8B-B14F-4D97-AF65-F5344CB8AC3E}">
        <p14:creationId xmlns:p14="http://schemas.microsoft.com/office/powerpoint/2010/main" val="2534158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CAB2660-870C-41A6-9E0B-0754F116AC4D}" type="slidenum">
              <a:rPr lang="en-US" altLang="en-US" smtClean="0"/>
              <a:pPr>
                <a:defRPr/>
              </a:pPr>
              <a:t>13</a:t>
            </a:fld>
            <a:endParaRPr lang="en-US" altLang="en-US" dirty="0"/>
          </a:p>
        </p:txBody>
      </p:sp>
    </p:spTree>
    <p:extLst>
      <p:ext uri="{BB962C8B-B14F-4D97-AF65-F5344CB8AC3E}">
        <p14:creationId xmlns:p14="http://schemas.microsoft.com/office/powerpoint/2010/main" val="14117573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CAB2660-870C-41A6-9E0B-0754F116AC4D}" type="slidenum">
              <a:rPr lang="en-US" altLang="en-US" smtClean="0"/>
              <a:pPr>
                <a:defRPr/>
              </a:pPr>
              <a:t>14</a:t>
            </a:fld>
            <a:endParaRPr lang="en-US" altLang="en-US" dirty="0"/>
          </a:p>
        </p:txBody>
      </p:sp>
    </p:spTree>
    <p:extLst>
      <p:ext uri="{BB962C8B-B14F-4D97-AF65-F5344CB8AC3E}">
        <p14:creationId xmlns:p14="http://schemas.microsoft.com/office/powerpoint/2010/main" val="19434433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CAB2660-870C-41A6-9E0B-0754F116AC4D}" type="slidenum">
              <a:rPr lang="en-US" altLang="en-US" smtClean="0"/>
              <a:pPr>
                <a:defRPr/>
              </a:pPr>
              <a:t>15</a:t>
            </a:fld>
            <a:endParaRPr lang="en-US" altLang="en-US" dirty="0"/>
          </a:p>
        </p:txBody>
      </p:sp>
    </p:spTree>
    <p:extLst>
      <p:ext uri="{BB962C8B-B14F-4D97-AF65-F5344CB8AC3E}">
        <p14:creationId xmlns:p14="http://schemas.microsoft.com/office/powerpoint/2010/main" val="22544551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CAB2660-870C-41A6-9E0B-0754F116AC4D}" type="slidenum">
              <a:rPr lang="en-US" altLang="en-US" smtClean="0"/>
              <a:pPr>
                <a:defRPr/>
              </a:pPr>
              <a:t>16</a:t>
            </a:fld>
            <a:endParaRPr lang="en-US" altLang="en-US" dirty="0"/>
          </a:p>
        </p:txBody>
      </p:sp>
    </p:spTree>
    <p:extLst>
      <p:ext uri="{BB962C8B-B14F-4D97-AF65-F5344CB8AC3E}">
        <p14:creationId xmlns:p14="http://schemas.microsoft.com/office/powerpoint/2010/main" val="32774647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CAB2660-870C-41A6-9E0B-0754F116AC4D}" type="slidenum">
              <a:rPr lang="en-US" altLang="en-US" smtClean="0"/>
              <a:pPr>
                <a:defRPr/>
              </a:pPr>
              <a:t>17</a:t>
            </a:fld>
            <a:endParaRPr lang="en-US" altLang="en-US" dirty="0"/>
          </a:p>
        </p:txBody>
      </p:sp>
    </p:spTree>
    <p:extLst>
      <p:ext uri="{BB962C8B-B14F-4D97-AF65-F5344CB8AC3E}">
        <p14:creationId xmlns:p14="http://schemas.microsoft.com/office/powerpoint/2010/main" val="19915834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CAB2660-870C-41A6-9E0B-0754F116AC4D}" type="slidenum">
              <a:rPr lang="en-US" altLang="en-US" smtClean="0"/>
              <a:pPr>
                <a:defRPr/>
              </a:pPr>
              <a:t>18</a:t>
            </a:fld>
            <a:endParaRPr lang="en-US" altLang="en-US" dirty="0"/>
          </a:p>
        </p:txBody>
      </p:sp>
    </p:spTree>
    <p:extLst>
      <p:ext uri="{BB962C8B-B14F-4D97-AF65-F5344CB8AC3E}">
        <p14:creationId xmlns:p14="http://schemas.microsoft.com/office/powerpoint/2010/main" val="42232759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67FBC-75CC-58CE-6596-415B1B7D277B}"/>
            </a:ext>
          </a:extLst>
        </p:cNvPr>
        <p:cNvGrpSpPr/>
        <p:nvPr/>
      </p:nvGrpSpPr>
      <p:grpSpPr>
        <a:xfrm>
          <a:off x="0" y="0"/>
          <a:ext cx="0" cy="0"/>
          <a:chOff x="0" y="0"/>
          <a:chExt cx="0" cy="0"/>
        </a:xfrm>
      </p:grpSpPr>
      <p:sp>
        <p:nvSpPr>
          <p:cNvPr id="6146" name="Rectangle 2">
            <a:extLst>
              <a:ext uri="{FF2B5EF4-FFF2-40B4-BE49-F238E27FC236}">
                <a16:creationId xmlns:a16="http://schemas.microsoft.com/office/drawing/2014/main" id="{239E13D2-258A-2903-1A95-0B4E3E1336A7}"/>
              </a:ext>
            </a:extLst>
          </p:cNvPr>
          <p:cNvSpPr>
            <a:spLocks noGrp="1" noRot="1" noChangeAspect="1" noChangeArrowheads="1" noTextEdit="1"/>
          </p:cNvSpPr>
          <p:nvPr>
            <p:ph type="sldImg"/>
          </p:nvPr>
        </p:nvSpPr>
        <p:spPr>
          <a:ln/>
        </p:spPr>
      </p:sp>
      <p:sp>
        <p:nvSpPr>
          <p:cNvPr id="6147" name="Rectangle 3">
            <a:extLst>
              <a:ext uri="{FF2B5EF4-FFF2-40B4-BE49-F238E27FC236}">
                <a16:creationId xmlns:a16="http://schemas.microsoft.com/office/drawing/2014/main" id="{15FFD96F-05B3-0007-6696-2E74CA6DC5E6}"/>
              </a:ext>
            </a:extLst>
          </p:cNvPr>
          <p:cNvSpPr>
            <a:spLocks noGrp="1" noChangeArrowheads="1"/>
          </p:cNvSpPr>
          <p:nvPr>
            <p:ph type="body" idx="1"/>
          </p:nvPr>
        </p:nvSpPr>
        <p:spPr>
          <a:noFill/>
        </p:spPr>
        <p:txBody>
          <a:bodyPr/>
          <a:lstStyle/>
          <a:p>
            <a:endParaRPr lang="en-US" altLang="en-US" dirty="0"/>
          </a:p>
        </p:txBody>
      </p:sp>
    </p:spTree>
    <p:extLst>
      <p:ext uri="{BB962C8B-B14F-4D97-AF65-F5344CB8AC3E}">
        <p14:creationId xmlns:p14="http://schemas.microsoft.com/office/powerpoint/2010/main" val="28561104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p:spPr>
        <p:txBody>
          <a:bodyPr/>
          <a:lstStyle/>
          <a:p>
            <a:endParaRPr lang="en-US" altLang="en-US" dirty="0"/>
          </a:p>
        </p:txBody>
      </p:sp>
    </p:spTree>
    <p:extLst>
      <p:ext uri="{BB962C8B-B14F-4D97-AF65-F5344CB8AC3E}">
        <p14:creationId xmlns:p14="http://schemas.microsoft.com/office/powerpoint/2010/main" val="10561048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50EEF-711C-4D10-F44E-B6B3FC8D0B92}"/>
            </a:ext>
          </a:extLst>
        </p:cNvPr>
        <p:cNvGrpSpPr/>
        <p:nvPr/>
      </p:nvGrpSpPr>
      <p:grpSpPr>
        <a:xfrm>
          <a:off x="0" y="0"/>
          <a:ext cx="0" cy="0"/>
          <a:chOff x="0" y="0"/>
          <a:chExt cx="0" cy="0"/>
        </a:xfrm>
      </p:grpSpPr>
      <p:sp>
        <p:nvSpPr>
          <p:cNvPr id="6146" name="Rectangle 2">
            <a:extLst>
              <a:ext uri="{FF2B5EF4-FFF2-40B4-BE49-F238E27FC236}">
                <a16:creationId xmlns:a16="http://schemas.microsoft.com/office/drawing/2014/main" id="{30ECB32B-7FCD-F2C3-4568-2233F00A335F}"/>
              </a:ext>
            </a:extLst>
          </p:cNvPr>
          <p:cNvSpPr>
            <a:spLocks noGrp="1" noRot="1" noChangeAspect="1" noChangeArrowheads="1" noTextEdit="1"/>
          </p:cNvSpPr>
          <p:nvPr>
            <p:ph type="sldImg"/>
          </p:nvPr>
        </p:nvSpPr>
        <p:spPr>
          <a:ln/>
        </p:spPr>
      </p:sp>
      <p:sp>
        <p:nvSpPr>
          <p:cNvPr id="6147" name="Rectangle 3">
            <a:extLst>
              <a:ext uri="{FF2B5EF4-FFF2-40B4-BE49-F238E27FC236}">
                <a16:creationId xmlns:a16="http://schemas.microsoft.com/office/drawing/2014/main" id="{2F22872C-E9F2-A029-764F-5D70B39CB838}"/>
              </a:ext>
            </a:extLst>
          </p:cNvPr>
          <p:cNvSpPr>
            <a:spLocks noGrp="1" noChangeArrowheads="1"/>
          </p:cNvSpPr>
          <p:nvPr>
            <p:ph type="body" idx="1"/>
          </p:nvPr>
        </p:nvSpPr>
        <p:spPr>
          <a:noFill/>
        </p:spPr>
        <p:txBody>
          <a:bodyPr/>
          <a:lstStyle/>
          <a:p>
            <a:endParaRPr lang="en-US" altLang="en-US" dirty="0"/>
          </a:p>
        </p:txBody>
      </p:sp>
    </p:spTree>
    <p:extLst>
      <p:ext uri="{BB962C8B-B14F-4D97-AF65-F5344CB8AC3E}">
        <p14:creationId xmlns:p14="http://schemas.microsoft.com/office/powerpoint/2010/main" val="31171180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p:spPr>
        <p:txBody>
          <a:bodyPr/>
          <a:lstStyle/>
          <a:p>
            <a:endParaRPr lang="en-US" altLang="en-US" dirty="0"/>
          </a:p>
        </p:txBody>
      </p:sp>
    </p:spTree>
    <p:extLst>
      <p:ext uri="{BB962C8B-B14F-4D97-AF65-F5344CB8AC3E}">
        <p14:creationId xmlns:p14="http://schemas.microsoft.com/office/powerpoint/2010/main" val="21520564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p:spPr>
        <p:txBody>
          <a:bodyPr/>
          <a:lstStyle/>
          <a:p>
            <a:endParaRPr lang="en-US" altLang="en-US" dirty="0"/>
          </a:p>
        </p:txBody>
      </p:sp>
    </p:spTree>
    <p:extLst>
      <p:ext uri="{BB962C8B-B14F-4D97-AF65-F5344CB8AC3E}">
        <p14:creationId xmlns:p14="http://schemas.microsoft.com/office/powerpoint/2010/main" val="29832656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BFFD7-81BE-39BD-2041-CD43A3ABC3C5}"/>
            </a:ext>
          </a:extLst>
        </p:cNvPr>
        <p:cNvGrpSpPr/>
        <p:nvPr/>
      </p:nvGrpSpPr>
      <p:grpSpPr>
        <a:xfrm>
          <a:off x="0" y="0"/>
          <a:ext cx="0" cy="0"/>
          <a:chOff x="0" y="0"/>
          <a:chExt cx="0" cy="0"/>
        </a:xfrm>
      </p:grpSpPr>
      <p:sp>
        <p:nvSpPr>
          <p:cNvPr id="6146" name="Rectangle 2">
            <a:extLst>
              <a:ext uri="{FF2B5EF4-FFF2-40B4-BE49-F238E27FC236}">
                <a16:creationId xmlns:a16="http://schemas.microsoft.com/office/drawing/2014/main" id="{E5F03261-7047-6395-077E-D6CE9EBA9320}"/>
              </a:ext>
            </a:extLst>
          </p:cNvPr>
          <p:cNvSpPr>
            <a:spLocks noGrp="1" noRot="1" noChangeAspect="1" noChangeArrowheads="1" noTextEdit="1"/>
          </p:cNvSpPr>
          <p:nvPr>
            <p:ph type="sldImg"/>
          </p:nvPr>
        </p:nvSpPr>
        <p:spPr>
          <a:ln/>
        </p:spPr>
      </p:sp>
      <p:sp>
        <p:nvSpPr>
          <p:cNvPr id="6147" name="Rectangle 3">
            <a:extLst>
              <a:ext uri="{FF2B5EF4-FFF2-40B4-BE49-F238E27FC236}">
                <a16:creationId xmlns:a16="http://schemas.microsoft.com/office/drawing/2014/main" id="{EC542A1C-CAA0-768A-3B94-729EFEA87811}"/>
              </a:ext>
            </a:extLst>
          </p:cNvPr>
          <p:cNvSpPr>
            <a:spLocks noGrp="1" noChangeArrowheads="1"/>
          </p:cNvSpPr>
          <p:nvPr>
            <p:ph type="body" idx="1"/>
          </p:nvPr>
        </p:nvSpPr>
        <p:spPr>
          <a:noFill/>
        </p:spPr>
        <p:txBody>
          <a:bodyPr/>
          <a:lstStyle/>
          <a:p>
            <a:endParaRPr lang="en-US" altLang="en-US" dirty="0"/>
          </a:p>
        </p:txBody>
      </p:sp>
    </p:spTree>
    <p:extLst>
      <p:ext uri="{BB962C8B-B14F-4D97-AF65-F5344CB8AC3E}">
        <p14:creationId xmlns:p14="http://schemas.microsoft.com/office/powerpoint/2010/main" val="8572638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CAB2660-870C-41A6-9E0B-0754F116AC4D}" type="slidenum">
              <a:rPr lang="en-US" altLang="en-US" smtClean="0"/>
              <a:pPr>
                <a:defRPr/>
              </a:pPr>
              <a:t>25</a:t>
            </a:fld>
            <a:endParaRPr lang="en-US" altLang="en-US" dirty="0"/>
          </a:p>
        </p:txBody>
      </p:sp>
    </p:spTree>
    <p:extLst>
      <p:ext uri="{BB962C8B-B14F-4D97-AF65-F5344CB8AC3E}">
        <p14:creationId xmlns:p14="http://schemas.microsoft.com/office/powerpoint/2010/main" val="40073127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6432B-43FC-588E-F5F4-6B2B351EEA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4C3239-7B09-0A6E-1B32-85910E142A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255653-4FBB-54C5-EAED-7D2EC6D20C6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30C36AC-2A72-0B57-72CF-8193FD698907}"/>
              </a:ext>
            </a:extLst>
          </p:cNvPr>
          <p:cNvSpPr>
            <a:spLocks noGrp="1"/>
          </p:cNvSpPr>
          <p:nvPr>
            <p:ph type="sldNum" sz="quarter" idx="10"/>
          </p:nvPr>
        </p:nvSpPr>
        <p:spPr/>
        <p:txBody>
          <a:bodyPr/>
          <a:lstStyle/>
          <a:p>
            <a:pPr>
              <a:defRPr/>
            </a:pPr>
            <a:fld id="{3CAB2660-870C-41A6-9E0B-0754F116AC4D}" type="slidenum">
              <a:rPr lang="en-US" altLang="en-US" smtClean="0"/>
              <a:pPr>
                <a:defRPr/>
              </a:pPr>
              <a:t>31</a:t>
            </a:fld>
            <a:endParaRPr lang="en-US" altLang="en-US" dirty="0"/>
          </a:p>
        </p:txBody>
      </p:sp>
    </p:spTree>
    <p:extLst>
      <p:ext uri="{BB962C8B-B14F-4D97-AF65-F5344CB8AC3E}">
        <p14:creationId xmlns:p14="http://schemas.microsoft.com/office/powerpoint/2010/main" val="21540014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8A4C6-F328-CA24-CE3A-A62DBC1FAD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FB0324-B76B-B5DA-2023-291358016A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167406-21D1-8F68-F463-090B5C1C683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AFDCF3-4DFD-5ACC-EF31-A8E4DCAE860B}"/>
              </a:ext>
            </a:extLst>
          </p:cNvPr>
          <p:cNvSpPr>
            <a:spLocks noGrp="1"/>
          </p:cNvSpPr>
          <p:nvPr>
            <p:ph type="sldNum" sz="quarter" idx="10"/>
          </p:nvPr>
        </p:nvSpPr>
        <p:spPr/>
        <p:txBody>
          <a:bodyPr/>
          <a:lstStyle/>
          <a:p>
            <a:pPr>
              <a:defRPr/>
            </a:pPr>
            <a:fld id="{3CAB2660-870C-41A6-9E0B-0754F116AC4D}" type="slidenum">
              <a:rPr lang="en-US" altLang="en-US" smtClean="0"/>
              <a:pPr>
                <a:defRPr/>
              </a:pPr>
              <a:t>32</a:t>
            </a:fld>
            <a:endParaRPr lang="en-US" altLang="en-US" dirty="0"/>
          </a:p>
        </p:txBody>
      </p:sp>
    </p:spTree>
    <p:extLst>
      <p:ext uri="{BB962C8B-B14F-4D97-AF65-F5344CB8AC3E}">
        <p14:creationId xmlns:p14="http://schemas.microsoft.com/office/powerpoint/2010/main" val="2059795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719AA-E0A9-11BA-4F9B-793F1F77CD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B9E38E-CE04-5C08-DCBE-FDCBD2C1BF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450D68-6DFE-EB29-699E-F8564E4F786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84475D4-5FDB-14A3-1700-D9B7AFCF2753}"/>
              </a:ext>
            </a:extLst>
          </p:cNvPr>
          <p:cNvSpPr>
            <a:spLocks noGrp="1"/>
          </p:cNvSpPr>
          <p:nvPr>
            <p:ph type="sldNum" sz="quarter" idx="10"/>
          </p:nvPr>
        </p:nvSpPr>
        <p:spPr/>
        <p:txBody>
          <a:bodyPr/>
          <a:lstStyle/>
          <a:p>
            <a:pPr>
              <a:defRPr/>
            </a:pPr>
            <a:fld id="{3CAB2660-870C-41A6-9E0B-0754F116AC4D}" type="slidenum">
              <a:rPr lang="en-US" altLang="en-US" smtClean="0"/>
              <a:pPr>
                <a:defRPr/>
              </a:pPr>
              <a:t>33</a:t>
            </a:fld>
            <a:endParaRPr lang="en-US" altLang="en-US" dirty="0"/>
          </a:p>
        </p:txBody>
      </p:sp>
    </p:spTree>
    <p:extLst>
      <p:ext uri="{BB962C8B-B14F-4D97-AF65-F5344CB8AC3E}">
        <p14:creationId xmlns:p14="http://schemas.microsoft.com/office/powerpoint/2010/main" val="8734981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33003-5143-5CB9-56DC-E11010C1D0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A20157-0581-AF85-F11B-61261ADFC2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760C85-A1F6-C8A7-7899-3EE815BFFC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5ECEF4A-86EE-26EF-F310-68512DB9E54C}"/>
              </a:ext>
            </a:extLst>
          </p:cNvPr>
          <p:cNvSpPr>
            <a:spLocks noGrp="1"/>
          </p:cNvSpPr>
          <p:nvPr>
            <p:ph type="sldNum" sz="quarter" idx="10"/>
          </p:nvPr>
        </p:nvSpPr>
        <p:spPr/>
        <p:txBody>
          <a:bodyPr/>
          <a:lstStyle/>
          <a:p>
            <a:pPr>
              <a:defRPr/>
            </a:pPr>
            <a:fld id="{3CAB2660-870C-41A6-9E0B-0754F116AC4D}" type="slidenum">
              <a:rPr lang="en-US" altLang="en-US" smtClean="0"/>
              <a:pPr>
                <a:defRPr/>
              </a:pPr>
              <a:t>34</a:t>
            </a:fld>
            <a:endParaRPr lang="en-US" altLang="en-US" dirty="0"/>
          </a:p>
        </p:txBody>
      </p:sp>
    </p:spTree>
    <p:extLst>
      <p:ext uri="{BB962C8B-B14F-4D97-AF65-F5344CB8AC3E}">
        <p14:creationId xmlns:p14="http://schemas.microsoft.com/office/powerpoint/2010/main" val="42020360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BBB68-4E26-998D-7276-234F33467E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97D6A2-BBAE-0DA5-104C-DDC147D67F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984A67-E68B-DE11-1995-F6A6297E0D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9AEDDB-75A5-7A36-B41A-791E0996D55C}"/>
              </a:ext>
            </a:extLst>
          </p:cNvPr>
          <p:cNvSpPr>
            <a:spLocks noGrp="1"/>
          </p:cNvSpPr>
          <p:nvPr>
            <p:ph type="sldNum" sz="quarter" idx="10"/>
          </p:nvPr>
        </p:nvSpPr>
        <p:spPr/>
        <p:txBody>
          <a:bodyPr/>
          <a:lstStyle/>
          <a:p>
            <a:pPr>
              <a:defRPr/>
            </a:pPr>
            <a:fld id="{3CAB2660-870C-41A6-9E0B-0754F116AC4D}" type="slidenum">
              <a:rPr lang="en-US" altLang="en-US" smtClean="0"/>
              <a:pPr>
                <a:defRPr/>
              </a:pPr>
              <a:t>35</a:t>
            </a:fld>
            <a:endParaRPr lang="en-US" altLang="en-US" dirty="0"/>
          </a:p>
        </p:txBody>
      </p:sp>
    </p:spTree>
    <p:extLst>
      <p:ext uri="{BB962C8B-B14F-4D97-AF65-F5344CB8AC3E}">
        <p14:creationId xmlns:p14="http://schemas.microsoft.com/office/powerpoint/2010/main" val="32941332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27A27-CBE2-886B-BF69-8069AD4391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5089F0-5372-606B-FA45-228CFB41EE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2FB88B-47E4-F3F5-B9F8-07AD5B342C9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B181FCA-ADE9-3719-1C1D-E76E257FBEC7}"/>
              </a:ext>
            </a:extLst>
          </p:cNvPr>
          <p:cNvSpPr>
            <a:spLocks noGrp="1"/>
          </p:cNvSpPr>
          <p:nvPr>
            <p:ph type="sldNum" sz="quarter" idx="10"/>
          </p:nvPr>
        </p:nvSpPr>
        <p:spPr/>
        <p:txBody>
          <a:bodyPr/>
          <a:lstStyle/>
          <a:p>
            <a:pPr>
              <a:defRPr/>
            </a:pPr>
            <a:fld id="{3CAB2660-870C-41A6-9E0B-0754F116AC4D}" type="slidenum">
              <a:rPr lang="en-US" altLang="en-US" smtClean="0"/>
              <a:pPr>
                <a:defRPr/>
              </a:pPr>
              <a:t>36</a:t>
            </a:fld>
            <a:endParaRPr lang="en-US" altLang="en-US" dirty="0"/>
          </a:p>
        </p:txBody>
      </p:sp>
    </p:spTree>
    <p:extLst>
      <p:ext uri="{BB962C8B-B14F-4D97-AF65-F5344CB8AC3E}">
        <p14:creationId xmlns:p14="http://schemas.microsoft.com/office/powerpoint/2010/main" val="19588545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681BA-3CE5-D924-EA25-463E23230C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665530-C0F1-94F1-BB63-C06E06CF88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1CBD1F-EB72-7B97-F704-069B525FC71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0DBC1F-84EC-BCA0-BF22-4AAAD34EB08F}"/>
              </a:ext>
            </a:extLst>
          </p:cNvPr>
          <p:cNvSpPr>
            <a:spLocks noGrp="1"/>
          </p:cNvSpPr>
          <p:nvPr>
            <p:ph type="sldNum" sz="quarter" idx="10"/>
          </p:nvPr>
        </p:nvSpPr>
        <p:spPr/>
        <p:txBody>
          <a:bodyPr/>
          <a:lstStyle/>
          <a:p>
            <a:pPr>
              <a:defRPr/>
            </a:pPr>
            <a:fld id="{3CAB2660-870C-41A6-9E0B-0754F116AC4D}" type="slidenum">
              <a:rPr lang="en-US" altLang="en-US" smtClean="0"/>
              <a:pPr>
                <a:defRPr/>
              </a:pPr>
              <a:t>37</a:t>
            </a:fld>
            <a:endParaRPr lang="en-US" altLang="en-US" dirty="0"/>
          </a:p>
        </p:txBody>
      </p:sp>
    </p:spTree>
    <p:extLst>
      <p:ext uri="{BB962C8B-B14F-4D97-AF65-F5344CB8AC3E}">
        <p14:creationId xmlns:p14="http://schemas.microsoft.com/office/powerpoint/2010/main" val="30300986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DEC88-4C61-B872-B50B-0C8BE229266B}"/>
            </a:ext>
          </a:extLst>
        </p:cNvPr>
        <p:cNvGrpSpPr/>
        <p:nvPr/>
      </p:nvGrpSpPr>
      <p:grpSpPr>
        <a:xfrm>
          <a:off x="0" y="0"/>
          <a:ext cx="0" cy="0"/>
          <a:chOff x="0" y="0"/>
          <a:chExt cx="0" cy="0"/>
        </a:xfrm>
      </p:grpSpPr>
      <p:sp>
        <p:nvSpPr>
          <p:cNvPr id="6146" name="Rectangle 2">
            <a:extLst>
              <a:ext uri="{FF2B5EF4-FFF2-40B4-BE49-F238E27FC236}">
                <a16:creationId xmlns:a16="http://schemas.microsoft.com/office/drawing/2014/main" id="{3B7CF84B-AF81-157A-D56F-F8AE56801A75}"/>
              </a:ext>
            </a:extLst>
          </p:cNvPr>
          <p:cNvSpPr>
            <a:spLocks noGrp="1" noRot="1" noChangeAspect="1" noChangeArrowheads="1" noTextEdit="1"/>
          </p:cNvSpPr>
          <p:nvPr>
            <p:ph type="sldImg"/>
          </p:nvPr>
        </p:nvSpPr>
        <p:spPr>
          <a:ln/>
        </p:spPr>
      </p:sp>
      <p:sp>
        <p:nvSpPr>
          <p:cNvPr id="6147" name="Rectangle 3">
            <a:extLst>
              <a:ext uri="{FF2B5EF4-FFF2-40B4-BE49-F238E27FC236}">
                <a16:creationId xmlns:a16="http://schemas.microsoft.com/office/drawing/2014/main" id="{E7BAE3BB-A070-8D17-25F2-AAA6EDFA3C75}"/>
              </a:ext>
            </a:extLst>
          </p:cNvPr>
          <p:cNvSpPr>
            <a:spLocks noGrp="1" noChangeArrowheads="1"/>
          </p:cNvSpPr>
          <p:nvPr>
            <p:ph type="body" idx="1"/>
          </p:nvPr>
        </p:nvSpPr>
        <p:spPr>
          <a:noFill/>
        </p:spPr>
        <p:txBody>
          <a:bodyPr/>
          <a:lstStyle/>
          <a:p>
            <a:endParaRPr lang="en-US" altLang="en-US" dirty="0"/>
          </a:p>
        </p:txBody>
      </p:sp>
    </p:spTree>
    <p:extLst>
      <p:ext uri="{BB962C8B-B14F-4D97-AF65-F5344CB8AC3E}">
        <p14:creationId xmlns:p14="http://schemas.microsoft.com/office/powerpoint/2010/main" val="39260127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DB01D-4654-BD13-4CCF-434534F822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193914-5D12-6C91-10E7-949664066C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27625E-1A36-6116-49F8-86654D363C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B16F7F4-9096-E5DF-508B-95AD9CAF823B}"/>
              </a:ext>
            </a:extLst>
          </p:cNvPr>
          <p:cNvSpPr>
            <a:spLocks noGrp="1"/>
          </p:cNvSpPr>
          <p:nvPr>
            <p:ph type="sldNum" sz="quarter" idx="10"/>
          </p:nvPr>
        </p:nvSpPr>
        <p:spPr/>
        <p:txBody>
          <a:bodyPr/>
          <a:lstStyle/>
          <a:p>
            <a:pPr>
              <a:defRPr/>
            </a:pPr>
            <a:fld id="{3CAB2660-870C-41A6-9E0B-0754F116AC4D}" type="slidenum">
              <a:rPr lang="en-US" altLang="en-US" smtClean="0"/>
              <a:pPr>
                <a:defRPr/>
              </a:pPr>
              <a:t>39</a:t>
            </a:fld>
            <a:endParaRPr lang="en-US" altLang="en-US" dirty="0"/>
          </a:p>
        </p:txBody>
      </p:sp>
    </p:spTree>
    <p:extLst>
      <p:ext uri="{BB962C8B-B14F-4D97-AF65-F5344CB8AC3E}">
        <p14:creationId xmlns:p14="http://schemas.microsoft.com/office/powerpoint/2010/main" val="12712803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15E75-1863-7CCC-0887-291D399270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A0F179-1AA1-B9B2-2056-EE00EEE0AB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2AA744-0C24-EC2D-D0DA-4B6BAD44560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6E5883-860B-94D6-0F96-65C0C5ECEAD6}"/>
              </a:ext>
            </a:extLst>
          </p:cNvPr>
          <p:cNvSpPr>
            <a:spLocks noGrp="1"/>
          </p:cNvSpPr>
          <p:nvPr>
            <p:ph type="sldNum" sz="quarter" idx="10"/>
          </p:nvPr>
        </p:nvSpPr>
        <p:spPr/>
        <p:txBody>
          <a:bodyPr/>
          <a:lstStyle/>
          <a:p>
            <a:pPr>
              <a:defRPr/>
            </a:pPr>
            <a:fld id="{3CAB2660-870C-41A6-9E0B-0754F116AC4D}" type="slidenum">
              <a:rPr lang="en-US" altLang="en-US" smtClean="0"/>
              <a:pPr>
                <a:defRPr/>
              </a:pPr>
              <a:t>40</a:t>
            </a:fld>
            <a:endParaRPr lang="en-US" altLang="en-US" dirty="0"/>
          </a:p>
        </p:txBody>
      </p:sp>
    </p:spTree>
    <p:extLst>
      <p:ext uri="{BB962C8B-B14F-4D97-AF65-F5344CB8AC3E}">
        <p14:creationId xmlns:p14="http://schemas.microsoft.com/office/powerpoint/2010/main" val="2629856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9B44FD-98E3-E263-6DD1-D297E7E920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2813FD-7C05-826B-6B76-E2B3C6A3E6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D9B146-DBFB-8D4C-C4C9-7EB4C21EBEB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D66FE1-9F73-2E15-4229-391802CD853F}"/>
              </a:ext>
            </a:extLst>
          </p:cNvPr>
          <p:cNvSpPr>
            <a:spLocks noGrp="1"/>
          </p:cNvSpPr>
          <p:nvPr>
            <p:ph type="sldNum" sz="quarter" idx="10"/>
          </p:nvPr>
        </p:nvSpPr>
        <p:spPr/>
        <p:txBody>
          <a:bodyPr/>
          <a:lstStyle/>
          <a:p>
            <a:pPr>
              <a:defRPr/>
            </a:pPr>
            <a:fld id="{3CAB2660-870C-41A6-9E0B-0754F116AC4D}" type="slidenum">
              <a:rPr lang="en-US" altLang="en-US" smtClean="0"/>
              <a:pPr>
                <a:defRPr/>
              </a:pPr>
              <a:t>41</a:t>
            </a:fld>
            <a:endParaRPr lang="en-US" altLang="en-US" dirty="0"/>
          </a:p>
        </p:txBody>
      </p:sp>
    </p:spTree>
    <p:extLst>
      <p:ext uri="{BB962C8B-B14F-4D97-AF65-F5344CB8AC3E}">
        <p14:creationId xmlns:p14="http://schemas.microsoft.com/office/powerpoint/2010/main" val="20709713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EED6D-4AD3-DB75-541C-F7A545B046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0542E7-BCB4-140D-BAF7-ED471D60D8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589A19-6D8E-548C-A146-64B9807F30E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AC1E104-6B8A-9C3B-F808-0C6B1ABE14F7}"/>
              </a:ext>
            </a:extLst>
          </p:cNvPr>
          <p:cNvSpPr>
            <a:spLocks noGrp="1"/>
          </p:cNvSpPr>
          <p:nvPr>
            <p:ph type="sldNum" sz="quarter" idx="10"/>
          </p:nvPr>
        </p:nvSpPr>
        <p:spPr/>
        <p:txBody>
          <a:bodyPr/>
          <a:lstStyle/>
          <a:p>
            <a:pPr>
              <a:defRPr/>
            </a:pPr>
            <a:fld id="{3CAB2660-870C-41A6-9E0B-0754F116AC4D}" type="slidenum">
              <a:rPr lang="en-US" altLang="en-US" smtClean="0"/>
              <a:pPr>
                <a:defRPr/>
              </a:pPr>
              <a:t>42</a:t>
            </a:fld>
            <a:endParaRPr lang="en-US" altLang="en-US" dirty="0"/>
          </a:p>
        </p:txBody>
      </p:sp>
    </p:spTree>
    <p:extLst>
      <p:ext uri="{BB962C8B-B14F-4D97-AF65-F5344CB8AC3E}">
        <p14:creationId xmlns:p14="http://schemas.microsoft.com/office/powerpoint/2010/main" val="14165572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3AED7-98B2-3F6B-63A8-4E9BA52E24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3A07E2-D52F-71F2-AA00-55E7651DB0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24879A-CD40-F48D-FFC1-FB370AC14F8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D2B34A-572E-68F6-2145-DA03949DBE8C}"/>
              </a:ext>
            </a:extLst>
          </p:cNvPr>
          <p:cNvSpPr>
            <a:spLocks noGrp="1"/>
          </p:cNvSpPr>
          <p:nvPr>
            <p:ph type="sldNum" sz="quarter" idx="10"/>
          </p:nvPr>
        </p:nvSpPr>
        <p:spPr/>
        <p:txBody>
          <a:bodyPr/>
          <a:lstStyle/>
          <a:p>
            <a:pPr>
              <a:defRPr/>
            </a:pPr>
            <a:fld id="{3CAB2660-870C-41A6-9E0B-0754F116AC4D}" type="slidenum">
              <a:rPr lang="en-US" altLang="en-US" smtClean="0"/>
              <a:pPr>
                <a:defRPr/>
              </a:pPr>
              <a:t>43</a:t>
            </a:fld>
            <a:endParaRPr lang="en-US" altLang="en-US" dirty="0"/>
          </a:p>
        </p:txBody>
      </p:sp>
    </p:spTree>
    <p:extLst>
      <p:ext uri="{BB962C8B-B14F-4D97-AF65-F5344CB8AC3E}">
        <p14:creationId xmlns:p14="http://schemas.microsoft.com/office/powerpoint/2010/main" val="3711805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AA336-6FC7-72B8-AAC6-425637C511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165027-E4FA-DA08-EE99-387EDAF86D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C52A54-BD57-FCB0-54A1-88A42ADDF6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B87B152-0768-9E61-5500-E78B714BCBF5}"/>
              </a:ext>
            </a:extLst>
          </p:cNvPr>
          <p:cNvSpPr>
            <a:spLocks noGrp="1"/>
          </p:cNvSpPr>
          <p:nvPr>
            <p:ph type="sldNum" sz="quarter" idx="10"/>
          </p:nvPr>
        </p:nvSpPr>
        <p:spPr/>
        <p:txBody>
          <a:bodyPr/>
          <a:lstStyle/>
          <a:p>
            <a:pPr>
              <a:defRPr/>
            </a:pPr>
            <a:fld id="{3CAB2660-870C-41A6-9E0B-0754F116AC4D}" type="slidenum">
              <a:rPr lang="en-US" altLang="en-US" smtClean="0"/>
              <a:pPr>
                <a:defRPr/>
              </a:pPr>
              <a:t>44</a:t>
            </a:fld>
            <a:endParaRPr lang="en-US" altLang="en-US" dirty="0"/>
          </a:p>
        </p:txBody>
      </p:sp>
    </p:spTree>
    <p:extLst>
      <p:ext uri="{BB962C8B-B14F-4D97-AF65-F5344CB8AC3E}">
        <p14:creationId xmlns:p14="http://schemas.microsoft.com/office/powerpoint/2010/main" val="37906523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C28E7-215F-2F65-8D40-770588DA7D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68986E-C0AC-9C17-C273-59F9E601C3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588EC8-C191-173C-A83B-3E83D1310EA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391726-82D8-6A7F-243C-0AF4C19425B7}"/>
              </a:ext>
            </a:extLst>
          </p:cNvPr>
          <p:cNvSpPr>
            <a:spLocks noGrp="1"/>
          </p:cNvSpPr>
          <p:nvPr>
            <p:ph type="sldNum" sz="quarter" idx="10"/>
          </p:nvPr>
        </p:nvSpPr>
        <p:spPr/>
        <p:txBody>
          <a:bodyPr/>
          <a:lstStyle/>
          <a:p>
            <a:pPr>
              <a:defRPr/>
            </a:pPr>
            <a:fld id="{3CAB2660-870C-41A6-9E0B-0754F116AC4D}" type="slidenum">
              <a:rPr lang="en-US" altLang="en-US" smtClean="0"/>
              <a:pPr>
                <a:defRPr/>
              </a:pPr>
              <a:t>45</a:t>
            </a:fld>
            <a:endParaRPr lang="en-US" altLang="en-US" dirty="0"/>
          </a:p>
        </p:txBody>
      </p:sp>
    </p:spTree>
    <p:extLst>
      <p:ext uri="{BB962C8B-B14F-4D97-AF65-F5344CB8AC3E}">
        <p14:creationId xmlns:p14="http://schemas.microsoft.com/office/powerpoint/2010/main" val="17554101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p:spPr>
        <p:txBody>
          <a:bodyPr/>
          <a:lstStyle/>
          <a:p>
            <a:endParaRPr lang="en-US" altLang="en-US" dirty="0"/>
          </a:p>
        </p:txBody>
      </p:sp>
    </p:spTree>
    <p:extLst>
      <p:ext uri="{BB962C8B-B14F-4D97-AF65-F5344CB8AC3E}">
        <p14:creationId xmlns:p14="http://schemas.microsoft.com/office/powerpoint/2010/main" val="28739936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CAB2660-870C-41A6-9E0B-0754F116AC4D}" type="slidenum">
              <a:rPr lang="en-US" altLang="en-US" smtClean="0"/>
              <a:pPr>
                <a:defRPr/>
              </a:pPr>
              <a:t>47</a:t>
            </a:fld>
            <a:endParaRPr lang="en-US" altLang="en-US" dirty="0"/>
          </a:p>
        </p:txBody>
      </p:sp>
    </p:spTree>
    <p:extLst>
      <p:ext uri="{BB962C8B-B14F-4D97-AF65-F5344CB8AC3E}">
        <p14:creationId xmlns:p14="http://schemas.microsoft.com/office/powerpoint/2010/main" val="588960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2"/>
          <p:cNvSpPr/>
          <p:nvPr userDrawn="1"/>
        </p:nvSpPr>
        <p:spPr>
          <a:xfrm>
            <a:off x="0" y="0"/>
            <a:ext cx="10972800" cy="5486400"/>
          </a:xfrm>
          <a:prstGeom prst="rect">
            <a:avLst/>
          </a:prstGeom>
          <a:solidFill>
            <a:schemeClr val="bg1">
              <a:lumMod val="65000"/>
            </a:schemeClr>
          </a:solidFill>
          <a:ln>
            <a:noFill/>
          </a:ln>
          <a:effectLst>
            <a:outerShdw blurRad="50800" dist="63500" dir="2700000" algn="ctr" rotWithShape="0">
              <a:schemeClr val="tx1">
                <a:lumMod val="50000"/>
                <a:lumOff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anchor="ctr"/>
          <a:lstStyle/>
          <a:p>
            <a:pPr algn="ctr" defTabSz="1097280" eaLnBrk="1" fontAlgn="auto" hangingPunct="1">
              <a:spcBef>
                <a:spcPts val="0"/>
              </a:spcBef>
              <a:spcAft>
                <a:spcPts val="0"/>
              </a:spcAft>
              <a:defRPr/>
            </a:pPr>
            <a:endParaRPr lang="en-US" dirty="0"/>
          </a:p>
        </p:txBody>
      </p:sp>
      <p:sp>
        <p:nvSpPr>
          <p:cNvPr id="3" name="Rectangle 3"/>
          <p:cNvSpPr/>
          <p:nvPr userDrawn="1"/>
        </p:nvSpPr>
        <p:spPr>
          <a:xfrm>
            <a:off x="365125" y="365125"/>
            <a:ext cx="10242550" cy="475615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anchor="ctr"/>
          <a:lstStyle/>
          <a:p>
            <a:pPr algn="ctr" defTabSz="1097280" eaLnBrk="1" fontAlgn="auto" hangingPunct="1">
              <a:spcBef>
                <a:spcPts val="0"/>
              </a:spcBef>
              <a:spcAft>
                <a:spcPts val="0"/>
              </a:spcAft>
              <a:defRPr/>
            </a:pPr>
            <a:endParaRPr lang="en-US" dirty="0"/>
          </a:p>
        </p:txBody>
      </p:sp>
      <p:sp>
        <p:nvSpPr>
          <p:cNvPr id="4" name="Rectangle 6"/>
          <p:cNvSpPr/>
          <p:nvPr userDrawn="1"/>
        </p:nvSpPr>
        <p:spPr>
          <a:xfrm>
            <a:off x="365125" y="4576763"/>
            <a:ext cx="10242550" cy="544512"/>
          </a:xfrm>
          <a:prstGeom prst="rect">
            <a:avLst/>
          </a:prstGeom>
          <a:solidFill>
            <a:srgbClr val="F7AB3B"/>
          </a:solidFill>
          <a:ln>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anchor="ctr"/>
          <a:lstStyle/>
          <a:p>
            <a:pPr algn="ctr" defTabSz="1097280"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566139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2" name="Rectangle 11"/>
          <p:cNvSpPr/>
          <p:nvPr userDrawn="1"/>
        </p:nvSpPr>
        <p:spPr>
          <a:xfrm>
            <a:off x="0" y="0"/>
            <a:ext cx="10972800" cy="5486400"/>
          </a:xfrm>
          <a:prstGeom prst="rect">
            <a:avLst/>
          </a:prstGeom>
          <a:solidFill>
            <a:schemeClr val="bg1">
              <a:lumMod val="65000"/>
            </a:schemeClr>
          </a:solidFill>
          <a:ln>
            <a:noFill/>
          </a:ln>
          <a:effectLst>
            <a:outerShdw blurRad="50800" dist="63500" dir="2700000" algn="ctr" rotWithShape="0">
              <a:schemeClr val="tx1">
                <a:lumMod val="50000"/>
                <a:lumOff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anchor="ctr"/>
          <a:lstStyle/>
          <a:p>
            <a:pPr algn="ctr" defTabSz="1097280" eaLnBrk="1" fontAlgn="auto" hangingPunct="1">
              <a:spcBef>
                <a:spcPts val="0"/>
              </a:spcBef>
              <a:spcAft>
                <a:spcPts val="0"/>
              </a:spcAft>
              <a:defRPr/>
            </a:pPr>
            <a:endParaRPr lang="en-US" dirty="0"/>
          </a:p>
        </p:txBody>
      </p:sp>
      <p:sp>
        <p:nvSpPr>
          <p:cNvPr id="3" name="Rectangle 12"/>
          <p:cNvSpPr/>
          <p:nvPr userDrawn="1"/>
        </p:nvSpPr>
        <p:spPr>
          <a:xfrm>
            <a:off x="365125" y="365125"/>
            <a:ext cx="10242550" cy="475615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anchor="ctr"/>
          <a:lstStyle/>
          <a:p>
            <a:pPr algn="ctr" defTabSz="1097280" eaLnBrk="1" fontAlgn="auto" hangingPunct="1">
              <a:spcBef>
                <a:spcPts val="0"/>
              </a:spcBef>
              <a:spcAft>
                <a:spcPts val="0"/>
              </a:spcAft>
              <a:defRPr/>
            </a:pPr>
            <a:endParaRPr lang="en-US" dirty="0"/>
          </a:p>
        </p:txBody>
      </p:sp>
      <p:sp>
        <p:nvSpPr>
          <p:cNvPr id="4" name="Rectangle 6"/>
          <p:cNvSpPr/>
          <p:nvPr userDrawn="1"/>
        </p:nvSpPr>
        <p:spPr>
          <a:xfrm>
            <a:off x="365125" y="4576763"/>
            <a:ext cx="10242550" cy="544512"/>
          </a:xfrm>
          <a:prstGeom prst="rect">
            <a:avLst/>
          </a:prstGeom>
          <a:solidFill>
            <a:srgbClr val="F7AB3B"/>
          </a:solidFill>
          <a:ln>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anchor="ctr"/>
          <a:lstStyle/>
          <a:p>
            <a:pPr algn="ctr" defTabSz="1097280" eaLnBrk="1" fontAlgn="auto" hangingPunct="1">
              <a:spcBef>
                <a:spcPts val="0"/>
              </a:spcBef>
              <a:spcAft>
                <a:spcPts val="0"/>
              </a:spcAft>
              <a:defRPr/>
            </a:pPr>
            <a:endParaRPr lang="en-US" dirty="0"/>
          </a:p>
        </p:txBody>
      </p:sp>
      <p:sp>
        <p:nvSpPr>
          <p:cNvPr id="6" name="Content Placeholder 5"/>
          <p:cNvSpPr>
            <a:spLocks noGrp="1"/>
          </p:cNvSpPr>
          <p:nvPr>
            <p:ph sz="quarter" idx="10"/>
          </p:nvPr>
        </p:nvSpPr>
        <p:spPr>
          <a:xfrm>
            <a:off x="666750" y="161925"/>
            <a:ext cx="914400" cy="9144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10"/>
          <p:cNvSpPr txBox="1">
            <a:spLocks noChangeArrowheads="1"/>
          </p:cNvSpPr>
          <p:nvPr userDrawn="1"/>
        </p:nvSpPr>
        <p:spPr bwMode="auto">
          <a:xfrm>
            <a:off x="314325" y="-85785"/>
            <a:ext cx="1111250"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2800" dirty="0">
                <a:solidFill>
                  <a:srgbClr val="FF9900"/>
                </a:solidFill>
                <a:latin typeface="Goudy Old Style" panose="02020502050305020303" pitchFamily="18" charset="0"/>
              </a:rPr>
              <a:t>TLBA</a:t>
            </a:r>
          </a:p>
        </p:txBody>
      </p:sp>
    </p:spTree>
    <p:extLst>
      <p:ext uri="{BB962C8B-B14F-4D97-AF65-F5344CB8AC3E}">
        <p14:creationId xmlns:p14="http://schemas.microsoft.com/office/powerpoint/2010/main" val="33801255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9" r:id="rId1"/>
    <p:sldLayoutId id="2147483680" r:id="rId2"/>
  </p:sldLayoutIdLst>
  <p:txStyles>
    <p:titleStyle>
      <a:lvl1pPr algn="ctr" defTabSz="1096963" rtl="0" eaLnBrk="0" fontAlgn="base" hangingPunct="0">
        <a:spcBef>
          <a:spcPct val="0"/>
        </a:spcBef>
        <a:spcAft>
          <a:spcPct val="0"/>
        </a:spcAft>
        <a:defRPr sz="5300" kern="1200">
          <a:solidFill>
            <a:schemeClr val="tx1"/>
          </a:solidFill>
          <a:latin typeface="+mj-lt"/>
          <a:ea typeface="+mj-ea"/>
          <a:cs typeface="+mj-cs"/>
        </a:defRPr>
      </a:lvl1pPr>
      <a:lvl2pPr algn="ctr" defTabSz="1096963" rtl="0" eaLnBrk="0" fontAlgn="base" hangingPunct="0">
        <a:spcBef>
          <a:spcPct val="0"/>
        </a:spcBef>
        <a:spcAft>
          <a:spcPct val="0"/>
        </a:spcAft>
        <a:defRPr sz="5300">
          <a:solidFill>
            <a:schemeClr val="tx1"/>
          </a:solidFill>
          <a:latin typeface="Calibri" pitchFamily="34" charset="0"/>
        </a:defRPr>
      </a:lvl2pPr>
      <a:lvl3pPr algn="ctr" defTabSz="1096963" rtl="0" eaLnBrk="0" fontAlgn="base" hangingPunct="0">
        <a:spcBef>
          <a:spcPct val="0"/>
        </a:spcBef>
        <a:spcAft>
          <a:spcPct val="0"/>
        </a:spcAft>
        <a:defRPr sz="5300">
          <a:solidFill>
            <a:schemeClr val="tx1"/>
          </a:solidFill>
          <a:latin typeface="Calibri" pitchFamily="34" charset="0"/>
        </a:defRPr>
      </a:lvl3pPr>
      <a:lvl4pPr algn="ctr" defTabSz="1096963" rtl="0" eaLnBrk="0" fontAlgn="base" hangingPunct="0">
        <a:spcBef>
          <a:spcPct val="0"/>
        </a:spcBef>
        <a:spcAft>
          <a:spcPct val="0"/>
        </a:spcAft>
        <a:defRPr sz="5300">
          <a:solidFill>
            <a:schemeClr val="tx1"/>
          </a:solidFill>
          <a:latin typeface="Calibri" pitchFamily="34" charset="0"/>
        </a:defRPr>
      </a:lvl4pPr>
      <a:lvl5pPr algn="ctr" defTabSz="1096963" rtl="0" eaLnBrk="0" fontAlgn="base" hangingPunct="0">
        <a:spcBef>
          <a:spcPct val="0"/>
        </a:spcBef>
        <a:spcAft>
          <a:spcPct val="0"/>
        </a:spcAft>
        <a:defRPr sz="5300">
          <a:solidFill>
            <a:schemeClr val="tx1"/>
          </a:solidFill>
          <a:latin typeface="Calibri" pitchFamily="34" charset="0"/>
        </a:defRPr>
      </a:lvl5pPr>
      <a:lvl6pPr marL="457200" algn="ctr" defTabSz="1096963" rtl="0" fontAlgn="base">
        <a:spcBef>
          <a:spcPct val="0"/>
        </a:spcBef>
        <a:spcAft>
          <a:spcPct val="0"/>
        </a:spcAft>
        <a:defRPr sz="5300">
          <a:solidFill>
            <a:schemeClr val="tx1"/>
          </a:solidFill>
          <a:latin typeface="Calibri" pitchFamily="34" charset="0"/>
        </a:defRPr>
      </a:lvl6pPr>
      <a:lvl7pPr marL="914400" algn="ctr" defTabSz="1096963" rtl="0" fontAlgn="base">
        <a:spcBef>
          <a:spcPct val="0"/>
        </a:spcBef>
        <a:spcAft>
          <a:spcPct val="0"/>
        </a:spcAft>
        <a:defRPr sz="5300">
          <a:solidFill>
            <a:schemeClr val="tx1"/>
          </a:solidFill>
          <a:latin typeface="Calibri" pitchFamily="34" charset="0"/>
        </a:defRPr>
      </a:lvl7pPr>
      <a:lvl8pPr marL="1371600" algn="ctr" defTabSz="1096963" rtl="0" fontAlgn="base">
        <a:spcBef>
          <a:spcPct val="0"/>
        </a:spcBef>
        <a:spcAft>
          <a:spcPct val="0"/>
        </a:spcAft>
        <a:defRPr sz="5300">
          <a:solidFill>
            <a:schemeClr val="tx1"/>
          </a:solidFill>
          <a:latin typeface="Calibri" pitchFamily="34" charset="0"/>
        </a:defRPr>
      </a:lvl8pPr>
      <a:lvl9pPr marL="1828800" algn="ctr" defTabSz="1096963" rtl="0" fontAlgn="base">
        <a:spcBef>
          <a:spcPct val="0"/>
        </a:spcBef>
        <a:spcAft>
          <a:spcPct val="0"/>
        </a:spcAft>
        <a:defRPr sz="5300">
          <a:solidFill>
            <a:schemeClr val="tx1"/>
          </a:solidFill>
          <a:latin typeface="Calibri" pitchFamily="34" charset="0"/>
        </a:defRPr>
      </a:lvl9pPr>
    </p:titleStyle>
    <p:bodyStyle>
      <a:lvl1pPr marL="411163" indent="-411163" algn="l" defTabSz="1096963" rtl="0" eaLnBrk="0" fontAlgn="base" hangingPunct="0">
        <a:spcBef>
          <a:spcPct val="20000"/>
        </a:spcBef>
        <a:spcAft>
          <a:spcPct val="0"/>
        </a:spcAft>
        <a:buFont typeface="Arial" panose="020B0604020202020204" pitchFamily="34" charset="0"/>
        <a:buChar char="•"/>
        <a:defRPr sz="3800" kern="1200">
          <a:solidFill>
            <a:schemeClr val="tx1"/>
          </a:solidFill>
          <a:latin typeface="+mn-lt"/>
          <a:ea typeface="+mn-ea"/>
          <a:cs typeface="+mn-cs"/>
        </a:defRPr>
      </a:lvl1pPr>
      <a:lvl2pPr marL="890588" indent="-342900" algn="l" defTabSz="1096963"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2pPr>
      <a:lvl3pPr marL="1371600" indent="-273050" algn="l" defTabSz="1096963" rtl="0" eaLnBrk="0" fontAlgn="base" hangingPunct="0">
        <a:spcBef>
          <a:spcPct val="20000"/>
        </a:spcBef>
        <a:spcAft>
          <a:spcPct val="0"/>
        </a:spcAft>
        <a:buFont typeface="Arial" panose="020B0604020202020204" pitchFamily="34" charset="0"/>
        <a:buChar char="•"/>
        <a:defRPr sz="2900" kern="1200">
          <a:solidFill>
            <a:schemeClr val="tx1"/>
          </a:solidFill>
          <a:latin typeface="+mn-lt"/>
          <a:ea typeface="+mn-ea"/>
          <a:cs typeface="+mn-cs"/>
        </a:defRPr>
      </a:lvl3pPr>
      <a:lvl4pPr marL="1919288" indent="-273050" algn="l" defTabSz="1096963"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4pPr>
      <a:lvl5pPr marL="2468563" indent="-273050" algn="l" defTabSz="1096963"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5pPr>
      <a:lvl6pPr marL="301752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6616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11480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6344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en-US"/>
      </a:defPPr>
      <a:lvl1pPr marL="0" algn="l" defTabSz="1097280" rtl="0" eaLnBrk="1" latinLnBrk="0" hangingPunct="1">
        <a:defRPr sz="2200" kern="1200">
          <a:solidFill>
            <a:schemeClr val="tx1"/>
          </a:solidFill>
          <a:latin typeface="+mn-lt"/>
          <a:ea typeface="+mn-ea"/>
          <a:cs typeface="+mn-cs"/>
        </a:defRPr>
      </a:lvl1pPr>
      <a:lvl2pPr marL="548640" algn="l" defTabSz="1097280" rtl="0" eaLnBrk="1" latinLnBrk="0" hangingPunct="1">
        <a:defRPr sz="2200" kern="1200">
          <a:solidFill>
            <a:schemeClr val="tx1"/>
          </a:solidFill>
          <a:latin typeface="+mn-lt"/>
          <a:ea typeface="+mn-ea"/>
          <a:cs typeface="+mn-cs"/>
        </a:defRPr>
      </a:lvl2pPr>
      <a:lvl3pPr marL="1097280" algn="l" defTabSz="1097280" rtl="0" eaLnBrk="1" latinLnBrk="0" hangingPunct="1">
        <a:defRPr sz="2200" kern="1200">
          <a:solidFill>
            <a:schemeClr val="tx1"/>
          </a:solidFill>
          <a:latin typeface="+mn-lt"/>
          <a:ea typeface="+mn-ea"/>
          <a:cs typeface="+mn-cs"/>
        </a:defRPr>
      </a:lvl3pPr>
      <a:lvl4pPr marL="1645920" algn="l" defTabSz="1097280" rtl="0" eaLnBrk="1" latinLnBrk="0" hangingPunct="1">
        <a:defRPr sz="2200" kern="1200">
          <a:solidFill>
            <a:schemeClr val="tx1"/>
          </a:solidFill>
          <a:latin typeface="+mn-lt"/>
          <a:ea typeface="+mn-ea"/>
          <a:cs typeface="+mn-cs"/>
        </a:defRPr>
      </a:lvl4pPr>
      <a:lvl5pPr marL="2194560" algn="l" defTabSz="1097280" rtl="0" eaLnBrk="1" latinLnBrk="0" hangingPunct="1">
        <a:defRPr sz="2200" kern="1200">
          <a:solidFill>
            <a:schemeClr val="tx1"/>
          </a:solidFill>
          <a:latin typeface="+mn-lt"/>
          <a:ea typeface="+mn-ea"/>
          <a:cs typeface="+mn-cs"/>
        </a:defRPr>
      </a:lvl5pPr>
      <a:lvl6pPr marL="2743200" algn="l" defTabSz="1097280" rtl="0" eaLnBrk="1" latinLnBrk="0" hangingPunct="1">
        <a:defRPr sz="2200" kern="1200">
          <a:solidFill>
            <a:schemeClr val="tx1"/>
          </a:solidFill>
          <a:latin typeface="+mn-lt"/>
          <a:ea typeface="+mn-ea"/>
          <a:cs typeface="+mn-cs"/>
        </a:defRPr>
      </a:lvl6pPr>
      <a:lvl7pPr marL="3291840" algn="l" defTabSz="1097280" rtl="0" eaLnBrk="1" latinLnBrk="0" hangingPunct="1">
        <a:defRPr sz="2200" kern="1200">
          <a:solidFill>
            <a:schemeClr val="tx1"/>
          </a:solidFill>
          <a:latin typeface="+mn-lt"/>
          <a:ea typeface="+mn-ea"/>
          <a:cs typeface="+mn-cs"/>
        </a:defRPr>
      </a:lvl7pPr>
      <a:lvl8pPr marL="3840480" algn="l" defTabSz="1097280" rtl="0" eaLnBrk="1" latinLnBrk="0" hangingPunct="1">
        <a:defRPr sz="2200" kern="1200">
          <a:solidFill>
            <a:schemeClr val="tx1"/>
          </a:solidFill>
          <a:latin typeface="+mn-lt"/>
          <a:ea typeface="+mn-ea"/>
          <a:cs typeface="+mn-cs"/>
        </a:defRPr>
      </a:lvl8pPr>
      <a:lvl9pPr marL="4389120" algn="l" defTabSz="1097280" rtl="0" eaLnBrk="1" latinLnBrk="0" hangingPunct="1">
        <a:defRPr sz="2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10" Type="http://schemas.openxmlformats.org/officeDocument/2006/relationships/image" Target="../media/image8.jpeg"/><Relationship Id="rId4" Type="http://schemas.openxmlformats.org/officeDocument/2006/relationships/image" Target="../media/image2.pn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6.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0.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5.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0.jpeg"/><Relationship Id="rId7" Type="http://schemas.openxmlformats.org/officeDocument/2006/relationships/image" Target="../media/image53.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2.png"/><Relationship Id="rId4" Type="http://schemas.openxmlformats.org/officeDocument/2006/relationships/image" Target="../media/image51.jpeg"/></Relationships>
</file>

<file path=ppt/slides/_rels/slide22.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2.png"/><Relationship Id="rId7" Type="http://schemas.openxmlformats.org/officeDocument/2006/relationships/image" Target="../media/image57.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 Id="rId9" Type="http://schemas.openxmlformats.org/officeDocument/2006/relationships/image" Target="../media/image59.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3.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3.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65.jpeg"/></Relationships>
</file>

<file path=ppt/slides/_rels/slide2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8.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9.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5.jpeg"/><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5.jpeg"/><Relationship Id="rId1" Type="http://schemas.openxmlformats.org/officeDocument/2006/relationships/slideLayout" Target="../slideLayouts/slideLayout2.xml"/><Relationship Id="rId4" Type="http://schemas.openxmlformats.org/officeDocument/2006/relationships/image" Target="../media/image71.jpe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72.jpe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74.jpeg"/><Relationship Id="rId4" Type="http://schemas.openxmlformats.org/officeDocument/2006/relationships/image" Target="../media/image73.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76.jpeg"/><Relationship Id="rId4" Type="http://schemas.openxmlformats.org/officeDocument/2006/relationships/image" Target="../media/image75.jpe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77.jpe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79.jpeg"/><Relationship Id="rId5" Type="http://schemas.openxmlformats.org/officeDocument/2006/relationships/image" Target="../media/image19.jpeg"/><Relationship Id="rId4" Type="http://schemas.openxmlformats.org/officeDocument/2006/relationships/image" Target="../media/image78.jpe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80.jpe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82.jpg"/><Relationship Id="rId4" Type="http://schemas.openxmlformats.org/officeDocument/2006/relationships/image" Target="../media/image81.jp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84.png"/><Relationship Id="rId5" Type="http://schemas.openxmlformats.org/officeDocument/2006/relationships/image" Target="../media/image65.jpeg"/><Relationship Id="rId4" Type="http://schemas.openxmlformats.org/officeDocument/2006/relationships/image" Target="../media/image83.jpe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4.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85.jpg"/><Relationship Id="rId5" Type="http://schemas.openxmlformats.org/officeDocument/2006/relationships/image" Target="../media/image65.jpeg"/><Relationship Id="rId4" Type="http://schemas.openxmlformats.org/officeDocument/2006/relationships/image" Target="../media/image83.jpe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86.jp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87.jp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70.jpeg"/><Relationship Id="rId5" Type="http://schemas.openxmlformats.org/officeDocument/2006/relationships/image" Target="../media/image71.jpeg"/><Relationship Id="rId4" Type="http://schemas.openxmlformats.org/officeDocument/2006/relationships/image" Target="../media/image65.jpe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2.png"/><Relationship Id="rId4" Type="http://schemas.openxmlformats.org/officeDocument/2006/relationships/image" Target="../media/image89.jpeg"/></Relationships>
</file>

<file path=ppt/slides/_rels/slide4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ouple of people standing outside of a building&#10;&#10;Description automatically generated">
            <a:extLst>
              <a:ext uri="{FF2B5EF4-FFF2-40B4-BE49-F238E27FC236}">
                <a16:creationId xmlns:a16="http://schemas.microsoft.com/office/drawing/2014/main" id="{D153518A-DE50-8596-17EA-A594660D39CF}"/>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7426037" y="523914"/>
            <a:ext cx="3056387" cy="3861878"/>
          </a:xfrm>
          <a:prstGeom prst="rect">
            <a:avLst/>
          </a:prstGeom>
          <a:effectLst>
            <a:glow>
              <a:schemeClr val="accent1"/>
            </a:glow>
          </a:effectLst>
        </p:spPr>
      </p:pic>
      <p:sp>
        <p:nvSpPr>
          <p:cNvPr id="7171" name="Rectangle 2"/>
          <p:cNvSpPr txBox="1">
            <a:spLocks noChangeArrowheads="1"/>
          </p:cNvSpPr>
          <p:nvPr/>
        </p:nvSpPr>
        <p:spPr bwMode="auto">
          <a:xfrm>
            <a:off x="355600" y="4641850"/>
            <a:ext cx="3022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INTRODUCTION</a:t>
            </a:r>
          </a:p>
        </p:txBody>
      </p:sp>
      <p:sp>
        <p:nvSpPr>
          <p:cNvPr id="7174" name="Text Box 23"/>
          <p:cNvSpPr txBox="1">
            <a:spLocks noChangeArrowheads="1"/>
          </p:cNvSpPr>
          <p:nvPr/>
        </p:nvSpPr>
        <p:spPr bwMode="auto">
          <a:xfrm>
            <a:off x="104927400" y="107327700"/>
            <a:ext cx="10515600" cy="5715000"/>
          </a:xfrm>
          <a:prstGeom prst="rect">
            <a:avLst/>
          </a:prstGeom>
          <a:solidFill>
            <a:srgbClr val="FFFFFF"/>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endParaRPr lang="en-US" altLang="en-US" dirty="0"/>
          </a:p>
        </p:txBody>
      </p:sp>
      <p:pic>
        <p:nvPicPr>
          <p:cNvPr id="18" name="Picture 17" descr="A picture containing text, tableware, plate, dishware&#10;&#10;Description automatically generated">
            <a:extLst>
              <a:ext uri="{FF2B5EF4-FFF2-40B4-BE49-F238E27FC236}">
                <a16:creationId xmlns:a16="http://schemas.microsoft.com/office/drawing/2014/main" id="{5F640FD7-318A-4CB4-A516-A213AD6C6F7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190" y="2110121"/>
            <a:ext cx="1233705" cy="509429"/>
          </a:xfrm>
          <a:prstGeom prst="rect">
            <a:avLst/>
          </a:prstGeom>
        </p:spPr>
      </p:pic>
      <p:pic>
        <p:nvPicPr>
          <p:cNvPr id="6" name="Picture 5" descr="A white building with a black railing&#10;&#10;Description automatically generated">
            <a:extLst>
              <a:ext uri="{FF2B5EF4-FFF2-40B4-BE49-F238E27FC236}">
                <a16:creationId xmlns:a16="http://schemas.microsoft.com/office/drawing/2014/main" id="{E79A61B5-0A99-703C-1D12-577576B3B5D5}"/>
              </a:ext>
            </a:extLst>
          </p:cNvPr>
          <p:cNvPicPr>
            <a:picLocks noChangeAspect="1"/>
          </p:cNvPicPr>
          <p:nvPr/>
        </p:nvPicPr>
        <p:blipFill rotWithShape="1">
          <a:blip r:embed="rId5" cstate="print">
            <a:alphaModFix amt="50000"/>
            <a:extLst>
              <a:ext uri="{28A0092B-C50C-407E-A947-70E740481C1C}">
                <a14:useLocalDpi xmlns:a14="http://schemas.microsoft.com/office/drawing/2010/main" val="0"/>
              </a:ext>
            </a:extLst>
          </a:blip>
          <a:srcRect r="22158" b="23771"/>
          <a:stretch>
            <a:fillRect/>
          </a:stretch>
        </p:blipFill>
        <p:spPr>
          <a:xfrm>
            <a:off x="4660151" y="523914"/>
            <a:ext cx="2670122" cy="1961069"/>
          </a:xfrm>
          <a:prstGeom prst="rect">
            <a:avLst/>
          </a:prstGeom>
          <a:effectLst>
            <a:glow>
              <a:schemeClr val="accent1"/>
            </a:glow>
          </a:effectLst>
        </p:spPr>
      </p:pic>
      <p:pic>
        <p:nvPicPr>
          <p:cNvPr id="3074" name="Picture 2">
            <a:extLst>
              <a:ext uri="{FF2B5EF4-FFF2-40B4-BE49-F238E27FC236}">
                <a16:creationId xmlns:a16="http://schemas.microsoft.com/office/drawing/2014/main" id="{A80E9C7B-7086-ED15-FED2-88F754DD34B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9357" y="474662"/>
            <a:ext cx="960807" cy="83343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2">
            <a:extLst>
              <a:ext uri="{FF2B5EF4-FFF2-40B4-BE49-F238E27FC236}">
                <a16:creationId xmlns:a16="http://schemas.microsoft.com/office/drawing/2014/main" id="{BDB1922E-C0BB-900B-B243-66BB8C3E92C8}"/>
              </a:ext>
            </a:extLst>
          </p:cNvPr>
          <p:cNvSpPr txBox="1">
            <a:spLocks noChangeArrowheads="1"/>
          </p:cNvSpPr>
          <p:nvPr/>
        </p:nvSpPr>
        <p:spPr bwMode="auto">
          <a:xfrm>
            <a:off x="1518795" y="402430"/>
            <a:ext cx="2537940" cy="1005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2400" b="1" dirty="0">
                <a:latin typeface="Goudy Old Style" panose="02020502050305020303" pitchFamily="18" charset="0"/>
              </a:rPr>
              <a:t>LITCHFIELD, CT</a:t>
            </a:r>
          </a:p>
          <a:p>
            <a:pPr eaLnBrk="1" hangingPunct="1"/>
            <a:r>
              <a:rPr lang="en-US" altLang="en-US" sz="1800" dirty="0">
                <a:latin typeface="Goudy Old Style" panose="02020502050305020303" pitchFamily="18" charset="0"/>
              </a:rPr>
              <a:t>TOWN MEETING #5</a:t>
            </a:r>
          </a:p>
          <a:p>
            <a:pPr eaLnBrk="1" hangingPunct="1"/>
            <a:r>
              <a:rPr lang="en-US" altLang="en-US" sz="1400" dirty="0">
                <a:latin typeface="Goudy Old Style" panose="02020502050305020303" pitchFamily="18" charset="0"/>
              </a:rPr>
              <a:t>September 29, 2026</a:t>
            </a:r>
          </a:p>
        </p:txBody>
      </p:sp>
      <p:grpSp>
        <p:nvGrpSpPr>
          <p:cNvPr id="4" name="Group 3">
            <a:extLst>
              <a:ext uri="{FF2B5EF4-FFF2-40B4-BE49-F238E27FC236}">
                <a16:creationId xmlns:a16="http://schemas.microsoft.com/office/drawing/2014/main" id="{86938463-C912-96CA-422D-A8211A1CCBD6}"/>
              </a:ext>
            </a:extLst>
          </p:cNvPr>
          <p:cNvGrpSpPr/>
          <p:nvPr/>
        </p:nvGrpSpPr>
        <p:grpSpPr>
          <a:xfrm>
            <a:off x="340990" y="2575212"/>
            <a:ext cx="5825009" cy="1881911"/>
            <a:chOff x="340990" y="2619548"/>
            <a:chExt cx="5825009" cy="1881911"/>
          </a:xfrm>
        </p:grpSpPr>
        <p:sp>
          <p:nvSpPr>
            <p:cNvPr id="7" name="Text Box 16">
              <a:extLst>
                <a:ext uri="{FF2B5EF4-FFF2-40B4-BE49-F238E27FC236}">
                  <a16:creationId xmlns:a16="http://schemas.microsoft.com/office/drawing/2014/main" id="{45D19D40-E8EC-2596-9D78-BECBECBBA374}"/>
                </a:ext>
              </a:extLst>
            </p:cNvPr>
            <p:cNvSpPr txBox="1">
              <a:spLocks noChangeArrowheads="1"/>
            </p:cNvSpPr>
            <p:nvPr/>
          </p:nvSpPr>
          <p:spPr bwMode="auto">
            <a:xfrm>
              <a:off x="340990" y="4064283"/>
              <a:ext cx="163511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defTabSz="914400" eaLnBrk="1" hangingPunct="1"/>
              <a:r>
                <a:rPr lang="en-US" altLang="en-US" sz="1100" dirty="0">
                  <a:latin typeface="Goudy Old Style" panose="02020502050305020303" pitchFamily="18" charset="0"/>
                </a:rPr>
                <a:t>Michael P. Fortuna, AIA</a:t>
              </a:r>
            </a:p>
            <a:p>
              <a:pPr defTabSz="914400" eaLnBrk="1" hangingPunct="1"/>
              <a:r>
                <a:rPr lang="en-US" altLang="en-US" sz="1100" i="1" dirty="0">
                  <a:latin typeface="Goudy Old Style" panose="02020502050305020303" pitchFamily="18" charset="0"/>
                </a:rPr>
                <a:t>Principal</a:t>
              </a:r>
            </a:p>
          </p:txBody>
        </p:sp>
        <p:pic>
          <p:nvPicPr>
            <p:cNvPr id="9" name="Picture 8" descr="A picture containing person, person, necktie, suit&#10;&#10;Description automatically generated">
              <a:extLst>
                <a:ext uri="{FF2B5EF4-FFF2-40B4-BE49-F238E27FC236}">
                  <a16:creationId xmlns:a16="http://schemas.microsoft.com/office/drawing/2014/main" id="{C2454722-58AC-9B80-B687-7CC12E0260B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1190" y="2633916"/>
              <a:ext cx="1287331" cy="1430368"/>
            </a:xfrm>
            <a:prstGeom prst="rect">
              <a:avLst/>
            </a:prstGeom>
          </p:spPr>
        </p:pic>
        <p:pic>
          <p:nvPicPr>
            <p:cNvPr id="10" name="Picture 9" descr="A person smiling at camera&#10;&#10;Description automatically generated">
              <a:extLst>
                <a:ext uri="{FF2B5EF4-FFF2-40B4-BE49-F238E27FC236}">
                  <a16:creationId xmlns:a16="http://schemas.microsoft.com/office/drawing/2014/main" id="{DD226C37-ACA7-4B4D-F72B-75EFAFE76C0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48429" y="2619550"/>
              <a:ext cx="1300259" cy="1444732"/>
            </a:xfrm>
            <a:prstGeom prst="rect">
              <a:avLst/>
            </a:prstGeom>
          </p:spPr>
        </p:pic>
        <p:sp>
          <p:nvSpPr>
            <p:cNvPr id="12" name="Text Box 16">
              <a:extLst>
                <a:ext uri="{FF2B5EF4-FFF2-40B4-BE49-F238E27FC236}">
                  <a16:creationId xmlns:a16="http://schemas.microsoft.com/office/drawing/2014/main" id="{DA2E5469-9923-E025-B8D8-2784DBB2504B}"/>
                </a:ext>
              </a:extLst>
            </p:cNvPr>
            <p:cNvSpPr txBox="1">
              <a:spLocks noChangeArrowheads="1"/>
            </p:cNvSpPr>
            <p:nvPr/>
          </p:nvSpPr>
          <p:spPr bwMode="auto">
            <a:xfrm>
              <a:off x="1886777" y="4064280"/>
              <a:ext cx="146295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defTabSz="914400" eaLnBrk="1" hangingPunct="1"/>
              <a:r>
                <a:rPr lang="en-US" altLang="en-US" sz="1100" dirty="0">
                  <a:latin typeface="Goudy Old Style" panose="02020502050305020303" pitchFamily="18" charset="0"/>
                </a:rPr>
                <a:t>Paula Tunney, AIA</a:t>
              </a:r>
            </a:p>
            <a:p>
              <a:pPr defTabSz="914400" eaLnBrk="1" hangingPunct="1"/>
              <a:r>
                <a:rPr lang="en-US" altLang="en-US" sz="1100" i="1" dirty="0">
                  <a:latin typeface="Goudy Old Style" panose="02020502050305020303" pitchFamily="18" charset="0"/>
                </a:rPr>
                <a:t>Associate</a:t>
              </a:r>
            </a:p>
          </p:txBody>
        </p:sp>
        <p:pic>
          <p:nvPicPr>
            <p:cNvPr id="13" name="Picture 12">
              <a:extLst>
                <a:ext uri="{FF2B5EF4-FFF2-40B4-BE49-F238E27FC236}">
                  <a16:creationId xmlns:a16="http://schemas.microsoft.com/office/drawing/2014/main" id="{2F6B60DD-E89C-500A-5E22-69DF4B7D0ECC}"/>
                </a:ext>
              </a:extLst>
            </p:cNvPr>
            <p:cNvPicPr>
              <a:picLocks noChangeAspect="1"/>
            </p:cNvPicPr>
            <p:nvPr/>
          </p:nvPicPr>
          <p:blipFill>
            <a:blip r:embed="rId9" cstate="print">
              <a:extLst>
                <a:ext uri="{28A0092B-C50C-407E-A947-70E740481C1C}">
                  <a14:useLocalDpi xmlns:a14="http://schemas.microsoft.com/office/drawing/2010/main" val="0"/>
                </a:ext>
              </a:extLst>
            </a:blip>
            <a:srcRect l="5461" t="8830" r="21780" b="30774"/>
            <a:stretch>
              <a:fillRect/>
            </a:stretch>
          </p:blipFill>
          <p:spPr>
            <a:xfrm>
              <a:off x="3265091" y="2619549"/>
              <a:ext cx="1300375" cy="1438434"/>
            </a:xfrm>
            <a:prstGeom prst="rect">
              <a:avLst/>
            </a:prstGeom>
          </p:spPr>
        </p:pic>
        <p:sp>
          <p:nvSpPr>
            <p:cNvPr id="14" name="Text Box 16">
              <a:extLst>
                <a:ext uri="{FF2B5EF4-FFF2-40B4-BE49-F238E27FC236}">
                  <a16:creationId xmlns:a16="http://schemas.microsoft.com/office/drawing/2014/main" id="{2F0A0BF8-6321-065B-05F5-1060A2638BCF}"/>
                </a:ext>
              </a:extLst>
            </p:cNvPr>
            <p:cNvSpPr txBox="1">
              <a:spLocks noChangeArrowheads="1"/>
            </p:cNvSpPr>
            <p:nvPr/>
          </p:nvSpPr>
          <p:spPr bwMode="auto">
            <a:xfrm>
              <a:off x="3270432" y="4064277"/>
              <a:ext cx="146295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defTabSz="914400" eaLnBrk="1" hangingPunct="1"/>
              <a:r>
                <a:rPr lang="en-US" altLang="en-US" sz="1100" dirty="0">
                  <a:latin typeface="Goudy Old Style" panose="02020502050305020303" pitchFamily="18" charset="0"/>
                </a:rPr>
                <a:t>Alicia Rosalie, AIA</a:t>
              </a:r>
            </a:p>
            <a:p>
              <a:pPr defTabSz="914400" eaLnBrk="1" hangingPunct="1"/>
              <a:r>
                <a:rPr lang="en-US" altLang="en-US" sz="1100" i="1" dirty="0">
                  <a:latin typeface="Goudy Old Style" panose="02020502050305020303" pitchFamily="18" charset="0"/>
                </a:rPr>
                <a:t>Architect</a:t>
              </a:r>
            </a:p>
          </p:txBody>
        </p:sp>
        <p:pic>
          <p:nvPicPr>
            <p:cNvPr id="15" name="Picture 14" descr="A person smiling at camera&#10;&#10;Description automatically generated">
              <a:extLst>
                <a:ext uri="{FF2B5EF4-FFF2-40B4-BE49-F238E27FC236}">
                  <a16:creationId xmlns:a16="http://schemas.microsoft.com/office/drawing/2014/main" id="{46C783B4-77AE-CD58-0830-5AD1373B7B5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681869" y="2619548"/>
              <a:ext cx="1300375" cy="1444736"/>
            </a:xfrm>
            <a:prstGeom prst="rect">
              <a:avLst/>
            </a:prstGeom>
          </p:spPr>
        </p:pic>
        <p:sp>
          <p:nvSpPr>
            <p:cNvPr id="16" name="Text Box 16">
              <a:extLst>
                <a:ext uri="{FF2B5EF4-FFF2-40B4-BE49-F238E27FC236}">
                  <a16:creationId xmlns:a16="http://schemas.microsoft.com/office/drawing/2014/main" id="{718247D2-FF09-2D13-B118-77C874C7124E}"/>
                </a:ext>
              </a:extLst>
            </p:cNvPr>
            <p:cNvSpPr txBox="1">
              <a:spLocks noChangeArrowheads="1"/>
            </p:cNvSpPr>
            <p:nvPr/>
          </p:nvSpPr>
          <p:spPr bwMode="auto">
            <a:xfrm>
              <a:off x="4693728" y="4070572"/>
              <a:ext cx="147227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defTabSz="914400" eaLnBrk="1" hangingPunct="1"/>
              <a:r>
                <a:rPr lang="en-US" altLang="en-US" sz="1100" dirty="0">
                  <a:latin typeface="Goudy Old Style" panose="02020502050305020303" pitchFamily="18" charset="0"/>
                </a:rPr>
                <a:t>Luis Molina </a:t>
              </a:r>
            </a:p>
            <a:p>
              <a:pPr defTabSz="914400" eaLnBrk="1" hangingPunct="1"/>
              <a:r>
                <a:rPr lang="en-US" altLang="en-US" sz="1100" i="1" dirty="0">
                  <a:latin typeface="Goudy Old Style" panose="02020502050305020303" pitchFamily="18" charset="0"/>
                </a:rPr>
                <a:t>Emerging Professional</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txBox="1">
            <a:spLocks noChangeArrowheads="1"/>
          </p:cNvSpPr>
          <p:nvPr/>
        </p:nvSpPr>
        <p:spPr bwMode="auto">
          <a:xfrm>
            <a:off x="355600" y="4641850"/>
            <a:ext cx="3022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INTRODUCTION</a:t>
            </a:r>
          </a:p>
        </p:txBody>
      </p:sp>
      <p:sp>
        <p:nvSpPr>
          <p:cNvPr id="7174" name="Text Box 23"/>
          <p:cNvSpPr txBox="1">
            <a:spLocks noChangeArrowheads="1"/>
          </p:cNvSpPr>
          <p:nvPr/>
        </p:nvSpPr>
        <p:spPr bwMode="auto">
          <a:xfrm>
            <a:off x="104927400" y="107327700"/>
            <a:ext cx="10515600" cy="5715000"/>
          </a:xfrm>
          <a:prstGeom prst="rect">
            <a:avLst/>
          </a:prstGeom>
          <a:solidFill>
            <a:srgbClr val="FFFFFF"/>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endParaRPr lang="en-US" altLang="en-US" dirty="0"/>
          </a:p>
        </p:txBody>
      </p:sp>
      <p:sp>
        <p:nvSpPr>
          <p:cNvPr id="3" name="TextBox 2">
            <a:extLst>
              <a:ext uri="{FF2B5EF4-FFF2-40B4-BE49-F238E27FC236}">
                <a16:creationId xmlns:a16="http://schemas.microsoft.com/office/drawing/2014/main" id="{AE171499-D6C7-E402-7E32-0843E801AE63}"/>
              </a:ext>
            </a:extLst>
          </p:cNvPr>
          <p:cNvSpPr txBox="1"/>
          <p:nvPr/>
        </p:nvSpPr>
        <p:spPr>
          <a:xfrm>
            <a:off x="504520" y="1126015"/>
            <a:ext cx="3088244" cy="338554"/>
          </a:xfrm>
          <a:prstGeom prst="rect">
            <a:avLst/>
          </a:prstGeom>
          <a:noFill/>
        </p:spPr>
        <p:txBody>
          <a:bodyPr wrap="square" rtlCol="0">
            <a:spAutoFit/>
          </a:bodyPr>
          <a:lstStyle/>
          <a:p>
            <a:r>
              <a:rPr lang="en-US" sz="1600" u="sng" dirty="0">
                <a:latin typeface="Goudy Old Style" panose="02020502050305020303" pitchFamily="18" charset="0"/>
              </a:rPr>
              <a:t>Town Facilities Review Committee</a:t>
            </a:r>
          </a:p>
        </p:txBody>
      </p:sp>
      <p:sp>
        <p:nvSpPr>
          <p:cNvPr id="4" name="Text Box 16">
            <a:extLst>
              <a:ext uri="{FF2B5EF4-FFF2-40B4-BE49-F238E27FC236}">
                <a16:creationId xmlns:a16="http://schemas.microsoft.com/office/drawing/2014/main" id="{D2CA0841-F083-9AC7-A810-E9D89883232E}"/>
              </a:ext>
            </a:extLst>
          </p:cNvPr>
          <p:cNvSpPr txBox="1">
            <a:spLocks noChangeArrowheads="1"/>
          </p:cNvSpPr>
          <p:nvPr/>
        </p:nvSpPr>
        <p:spPr bwMode="auto">
          <a:xfrm>
            <a:off x="504520" y="1374590"/>
            <a:ext cx="3441700" cy="116955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defTabSz="914400" eaLnBrk="1" hangingPunct="1"/>
            <a:r>
              <a:rPr lang="en-US" altLang="en-US" sz="1400" i="1" dirty="0">
                <a:latin typeface="Goudy Old Style" panose="02020502050305020303" pitchFamily="18" charset="0"/>
              </a:rPr>
              <a:t>The mission of the Town Facilities Review Committee shall be to review and evaluate future town facility needs and to recommend the most efficient use of the current Town Hall and Bantam School (Town Hall Annex).</a:t>
            </a:r>
          </a:p>
        </p:txBody>
      </p:sp>
      <p:pic>
        <p:nvPicPr>
          <p:cNvPr id="1026" name="Picture 2">
            <a:extLst>
              <a:ext uri="{FF2B5EF4-FFF2-40B4-BE49-F238E27FC236}">
                <a16:creationId xmlns:a16="http://schemas.microsoft.com/office/drawing/2014/main" id="{8514484A-E87B-AE9F-5590-A3CA7E5D6F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520" y="462089"/>
            <a:ext cx="2854630" cy="59947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couple of people standing outside of a building&#10;&#10;Description automatically generated">
            <a:extLst>
              <a:ext uri="{FF2B5EF4-FFF2-40B4-BE49-F238E27FC236}">
                <a16:creationId xmlns:a16="http://schemas.microsoft.com/office/drawing/2014/main" id="{51DA8924-78D7-6BB2-26D2-5817E57D0637}"/>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7370617" y="523914"/>
            <a:ext cx="3056387" cy="3861878"/>
          </a:xfrm>
          <a:prstGeom prst="rect">
            <a:avLst/>
          </a:prstGeom>
          <a:effectLst>
            <a:glow>
              <a:schemeClr val="accent1"/>
            </a:glow>
          </a:effectLst>
        </p:spPr>
      </p:pic>
      <p:sp>
        <p:nvSpPr>
          <p:cNvPr id="27" name="Text Box 16">
            <a:extLst>
              <a:ext uri="{FF2B5EF4-FFF2-40B4-BE49-F238E27FC236}">
                <a16:creationId xmlns:a16="http://schemas.microsoft.com/office/drawing/2014/main" id="{97A8296F-92F1-A22F-0958-C6749AEB6DFE}"/>
              </a:ext>
            </a:extLst>
          </p:cNvPr>
          <p:cNvSpPr txBox="1">
            <a:spLocks noChangeArrowheads="1"/>
          </p:cNvSpPr>
          <p:nvPr/>
        </p:nvSpPr>
        <p:spPr bwMode="auto">
          <a:xfrm>
            <a:off x="504157" y="2533504"/>
            <a:ext cx="3022600" cy="1969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eaLnBrk="0" fontAlgn="base" hangingPunct="0">
              <a:spcBef>
                <a:spcPct val="0"/>
              </a:spcBef>
              <a:spcAft>
                <a:spcPct val="0"/>
              </a:spcAft>
              <a:defRPr sz="2200">
                <a:solidFill>
                  <a:schemeClr val="tx1"/>
                </a:solidFill>
                <a:latin typeface="Arial" panose="020B0604020202020204" pitchFamily="34" charset="0"/>
              </a:defRPr>
            </a:lvl6pPr>
            <a:lvl7pPr marL="2971800" indent="-228600" eaLnBrk="0" fontAlgn="base" hangingPunct="0">
              <a:spcBef>
                <a:spcPct val="0"/>
              </a:spcBef>
              <a:spcAft>
                <a:spcPct val="0"/>
              </a:spcAft>
              <a:defRPr sz="2200">
                <a:solidFill>
                  <a:schemeClr val="tx1"/>
                </a:solidFill>
                <a:latin typeface="Arial" panose="020B0604020202020204" pitchFamily="34" charset="0"/>
              </a:defRPr>
            </a:lvl7pPr>
            <a:lvl8pPr marL="3429000" indent="-228600" eaLnBrk="0" fontAlgn="base" hangingPunct="0">
              <a:spcBef>
                <a:spcPct val="0"/>
              </a:spcBef>
              <a:spcAft>
                <a:spcPct val="0"/>
              </a:spcAft>
              <a:defRPr sz="2200">
                <a:solidFill>
                  <a:schemeClr val="tx1"/>
                </a:solidFill>
                <a:latin typeface="Arial" panose="020B0604020202020204" pitchFamily="34" charset="0"/>
              </a:defRPr>
            </a:lvl8pPr>
            <a:lvl9pPr marL="3886200" indent="-228600" eaLnBrk="0" fontAlgn="base" hangingPunct="0">
              <a:spcBef>
                <a:spcPct val="0"/>
              </a:spcBef>
              <a:spcAft>
                <a:spcPct val="0"/>
              </a:spcAft>
              <a:defRPr sz="2200">
                <a:solidFill>
                  <a:schemeClr val="tx1"/>
                </a:solidFill>
                <a:latin typeface="Arial" panose="020B0604020202020204" pitchFamily="34" charset="0"/>
              </a:defRPr>
            </a:lvl9pPr>
          </a:lstStyle>
          <a:p>
            <a:pPr defTabSz="914400" eaLnBrk="1" hangingPunct="1"/>
            <a:r>
              <a:rPr lang="en-US" altLang="en-US" sz="1400" b="1" u="sng" dirty="0">
                <a:latin typeface="Goudy Old Style" panose="02020502050305020303" pitchFamily="18" charset="0"/>
              </a:rPr>
              <a:t>Members:</a:t>
            </a:r>
          </a:p>
          <a:p>
            <a:pPr marL="171450" indent="-171450" defTabSz="914400" eaLnBrk="1" hangingPunct="1">
              <a:buFont typeface="Arial" panose="020B0604020202020204" pitchFamily="34" charset="0"/>
              <a:buChar char="•"/>
            </a:pPr>
            <a:r>
              <a:rPr lang="en-US" altLang="en-US" sz="1200" dirty="0">
                <a:latin typeface="Goudy Old Style" panose="02020502050305020303" pitchFamily="18" charset="0"/>
              </a:rPr>
              <a:t>Barbara Putnam, </a:t>
            </a:r>
            <a:r>
              <a:rPr lang="en-US" altLang="en-US" sz="1200" i="1" dirty="0">
                <a:latin typeface="Goudy Old Style" panose="02020502050305020303" pitchFamily="18" charset="0"/>
              </a:rPr>
              <a:t>Chairman</a:t>
            </a:r>
          </a:p>
          <a:p>
            <a:pPr marL="171450" indent="-171450" defTabSz="914400" eaLnBrk="1" hangingPunct="1">
              <a:buFont typeface="Arial" panose="020B0604020202020204" pitchFamily="34" charset="0"/>
              <a:buChar char="•"/>
            </a:pPr>
            <a:r>
              <a:rPr lang="en-US" altLang="en-US" sz="1200" dirty="0">
                <a:latin typeface="Goudy Old Style" panose="02020502050305020303" pitchFamily="18" charset="0"/>
              </a:rPr>
              <a:t>Chris </a:t>
            </a:r>
            <a:r>
              <a:rPr lang="en-US" altLang="en-US" sz="1200" dirty="0" err="1">
                <a:latin typeface="Goudy Old Style" panose="02020502050305020303" pitchFamily="18" charset="0"/>
              </a:rPr>
              <a:t>Casiello</a:t>
            </a:r>
            <a:r>
              <a:rPr lang="en-US" altLang="en-US" sz="1200" dirty="0">
                <a:latin typeface="Goudy Old Style" panose="02020502050305020303" pitchFamily="18" charset="0"/>
              </a:rPr>
              <a:t>, </a:t>
            </a:r>
            <a:r>
              <a:rPr lang="en-US" altLang="en-US" sz="1200" i="1" dirty="0">
                <a:latin typeface="Goudy Old Style" panose="02020502050305020303" pitchFamily="18" charset="0"/>
              </a:rPr>
              <a:t>Vice-Chairman</a:t>
            </a:r>
          </a:p>
          <a:p>
            <a:pPr marL="171450" indent="-171450" defTabSz="914400" eaLnBrk="1" hangingPunct="1">
              <a:buFont typeface="Arial" panose="020B0604020202020204" pitchFamily="34" charset="0"/>
              <a:buChar char="•"/>
            </a:pPr>
            <a:r>
              <a:rPr lang="en-US" altLang="en-US" sz="1200" dirty="0">
                <a:latin typeface="Goudy Old Style" panose="02020502050305020303" pitchFamily="18" charset="0"/>
              </a:rPr>
              <a:t>Sam Olmstead</a:t>
            </a:r>
          </a:p>
          <a:p>
            <a:pPr marL="171450" indent="-171450" defTabSz="914400" eaLnBrk="1" hangingPunct="1">
              <a:buFont typeface="Arial" panose="020B0604020202020204" pitchFamily="34" charset="0"/>
              <a:buChar char="•"/>
            </a:pPr>
            <a:r>
              <a:rPr lang="en-US" altLang="en-US" sz="1200" dirty="0">
                <a:latin typeface="Goudy Old Style" panose="02020502050305020303" pitchFamily="18" charset="0"/>
              </a:rPr>
              <a:t>Carol Powers</a:t>
            </a:r>
          </a:p>
          <a:p>
            <a:pPr marL="171450" indent="-171450" defTabSz="914400" eaLnBrk="1" hangingPunct="1">
              <a:buFont typeface="Arial" panose="020B0604020202020204" pitchFamily="34" charset="0"/>
              <a:buChar char="•"/>
            </a:pPr>
            <a:r>
              <a:rPr lang="en-US" altLang="en-US" sz="1200" dirty="0">
                <a:latin typeface="Goudy Old Style" panose="02020502050305020303" pitchFamily="18" charset="0"/>
              </a:rPr>
              <a:t>Burke Gibney</a:t>
            </a:r>
          </a:p>
          <a:p>
            <a:pPr marL="171450" indent="-171450" defTabSz="914400" eaLnBrk="1" hangingPunct="1">
              <a:buFont typeface="Arial" panose="020B0604020202020204" pitchFamily="34" charset="0"/>
              <a:buChar char="•"/>
            </a:pPr>
            <a:r>
              <a:rPr lang="en-US" altLang="en-US" sz="1200" dirty="0">
                <a:latin typeface="Goudy Old Style" panose="02020502050305020303" pitchFamily="18" charset="0"/>
              </a:rPr>
              <a:t>Diane Field</a:t>
            </a:r>
          </a:p>
          <a:p>
            <a:pPr marL="171450" indent="-171450" defTabSz="914400" eaLnBrk="1" hangingPunct="1">
              <a:buFont typeface="Arial" panose="020B0604020202020204" pitchFamily="34" charset="0"/>
              <a:buChar char="•"/>
            </a:pPr>
            <a:r>
              <a:rPr lang="en-US" altLang="en-US" sz="1200" dirty="0">
                <a:latin typeface="Goudy Old Style" panose="02020502050305020303" pitchFamily="18" charset="0"/>
              </a:rPr>
              <a:t>Jeff Zullo, </a:t>
            </a:r>
            <a:r>
              <a:rPr lang="en-US" altLang="en-US" sz="1200" i="1" dirty="0">
                <a:latin typeface="Goudy Old Style" panose="02020502050305020303" pitchFamily="18" charset="0"/>
              </a:rPr>
              <a:t>BOS Member</a:t>
            </a:r>
          </a:p>
          <a:p>
            <a:pPr marL="171450" indent="-171450" defTabSz="914400" eaLnBrk="1" hangingPunct="1">
              <a:buFont typeface="Arial" panose="020B0604020202020204" pitchFamily="34" charset="0"/>
              <a:buChar char="•"/>
            </a:pPr>
            <a:r>
              <a:rPr lang="en-US" altLang="en-US" sz="1200" i="1" dirty="0">
                <a:latin typeface="Goudy Old Style" panose="02020502050305020303" pitchFamily="18" charset="0"/>
              </a:rPr>
              <a:t>Mike Eucalito</a:t>
            </a:r>
          </a:p>
          <a:p>
            <a:pPr marL="171450" indent="-171450" defTabSz="914400" eaLnBrk="1" hangingPunct="1">
              <a:buFont typeface="Arial" panose="020B0604020202020204" pitchFamily="34" charset="0"/>
              <a:buChar char="•"/>
            </a:pPr>
            <a:r>
              <a:rPr lang="en-US" altLang="en-US" sz="1200" dirty="0">
                <a:latin typeface="Goudy Old Style" panose="02020502050305020303" pitchFamily="18" charset="0"/>
              </a:rPr>
              <a:t>Denise Raap, </a:t>
            </a:r>
            <a:r>
              <a:rPr lang="en-US" altLang="en-US" sz="1200" i="1" dirty="0">
                <a:latin typeface="Goudy Old Style" panose="02020502050305020303" pitchFamily="18" charset="0"/>
              </a:rPr>
              <a:t>First Selectperson</a:t>
            </a:r>
          </a:p>
        </p:txBody>
      </p:sp>
      <p:pic>
        <p:nvPicPr>
          <p:cNvPr id="5" name="Picture 4" descr="A flag flying in front of a building&#10;&#10;Description automatically generated">
            <a:extLst>
              <a:ext uri="{FF2B5EF4-FFF2-40B4-BE49-F238E27FC236}">
                <a16:creationId xmlns:a16="http://schemas.microsoft.com/office/drawing/2014/main" id="{5763F832-3BE2-3DC6-F603-5D94B81474C4}"/>
              </a:ext>
            </a:extLst>
          </p:cNvPr>
          <p:cNvPicPr>
            <a:picLocks noChangeAspect="1"/>
          </p:cNvPicPr>
          <p:nvPr/>
        </p:nvPicPr>
        <p:blipFill>
          <a:blip r:embed="rId5" cstate="print">
            <a:alphaModFix amt="70000"/>
            <a:extLst>
              <a:ext uri="{28A0092B-C50C-407E-A947-70E740481C1C}">
                <a14:useLocalDpi xmlns:a14="http://schemas.microsoft.com/office/drawing/2010/main" val="0"/>
              </a:ext>
            </a:extLst>
          </a:blip>
          <a:stretch>
            <a:fillRect/>
          </a:stretch>
        </p:blipFill>
        <p:spPr>
          <a:xfrm rot="5400000">
            <a:off x="3771720" y="1006649"/>
            <a:ext cx="3861880" cy="2896410"/>
          </a:xfrm>
          <a:prstGeom prst="rect">
            <a:avLst/>
          </a:prstGeom>
        </p:spPr>
      </p:pic>
    </p:spTree>
    <p:extLst>
      <p:ext uri="{BB962C8B-B14F-4D97-AF65-F5344CB8AC3E}">
        <p14:creationId xmlns:p14="http://schemas.microsoft.com/office/powerpoint/2010/main" val="766953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p:cNvSpPr txBox="1">
            <a:spLocks noChangeArrowheads="1"/>
          </p:cNvSpPr>
          <p:nvPr/>
        </p:nvSpPr>
        <p:spPr bwMode="auto">
          <a:xfrm>
            <a:off x="355600" y="4632895"/>
            <a:ext cx="72795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PROCESS BACKGROUND</a:t>
            </a:r>
          </a:p>
        </p:txBody>
      </p:sp>
      <p:pic>
        <p:nvPicPr>
          <p:cNvPr id="2" name="Picture 1" descr="A picture containing text, tableware, plate, dishware&#10;&#10;Description automatically generated">
            <a:extLst>
              <a:ext uri="{FF2B5EF4-FFF2-40B4-BE49-F238E27FC236}">
                <a16:creationId xmlns:a16="http://schemas.microsoft.com/office/drawing/2014/main" id="{DD328C25-073B-CBBB-F24E-E97A4686AA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sp>
        <p:nvSpPr>
          <p:cNvPr id="9" name="TextBox 8">
            <a:extLst>
              <a:ext uri="{FF2B5EF4-FFF2-40B4-BE49-F238E27FC236}">
                <a16:creationId xmlns:a16="http://schemas.microsoft.com/office/drawing/2014/main" id="{E3C851C0-FACD-0566-A216-05CEE51236C5}"/>
              </a:ext>
            </a:extLst>
          </p:cNvPr>
          <p:cNvSpPr txBox="1"/>
          <p:nvPr/>
        </p:nvSpPr>
        <p:spPr>
          <a:xfrm>
            <a:off x="355600" y="552172"/>
            <a:ext cx="10261600" cy="3908762"/>
          </a:xfrm>
          <a:prstGeom prst="rect">
            <a:avLst/>
          </a:prstGeom>
          <a:noFill/>
        </p:spPr>
        <p:txBody>
          <a:bodyPr wrap="square" rtlCol="0">
            <a:spAutoFit/>
          </a:bodyPr>
          <a:lstStyle/>
          <a:p>
            <a:pPr marL="285750" indent="-285750">
              <a:spcBef>
                <a:spcPts val="800"/>
              </a:spcBef>
              <a:buFont typeface="Arial" panose="020B0604020202020204" pitchFamily="34" charset="0"/>
              <a:buChar char="•"/>
            </a:pPr>
            <a:r>
              <a:rPr lang="en-US" sz="1400" b="1" dirty="0">
                <a:latin typeface="Goudy Old Style" panose="02020502050305020303" pitchFamily="18" charset="0"/>
              </a:rPr>
              <a:t>2012: </a:t>
            </a:r>
            <a:r>
              <a:rPr lang="en-US" sz="1400" dirty="0">
                <a:latin typeface="Goudy Old Style" panose="02020502050305020303" pitchFamily="18" charset="0"/>
              </a:rPr>
              <a:t>Town Hall Building Committee develops plan for new Town Hall behind existing Town Hall at 74 West Street.</a:t>
            </a:r>
          </a:p>
          <a:p>
            <a:pPr marL="285750" indent="-285750">
              <a:spcBef>
                <a:spcPts val="800"/>
              </a:spcBef>
              <a:buFont typeface="Arial" panose="020B0604020202020204" pitchFamily="34" charset="0"/>
              <a:buChar char="•"/>
            </a:pPr>
            <a:r>
              <a:rPr lang="en-US" sz="1400" b="1" dirty="0">
                <a:latin typeface="Goudy Old Style" panose="02020502050305020303" pitchFamily="18" charset="0"/>
              </a:rPr>
              <a:t>2013:</a:t>
            </a:r>
            <a:r>
              <a:rPr lang="en-US" sz="1400" dirty="0">
                <a:latin typeface="Goudy Old Style" panose="02020502050305020303" pitchFamily="18" charset="0"/>
              </a:rPr>
              <a:t> New Litchfield Town Hall proposal rejected at referendum.</a:t>
            </a:r>
          </a:p>
          <a:p>
            <a:pPr marL="285750" indent="-285750">
              <a:spcBef>
                <a:spcPts val="800"/>
              </a:spcBef>
              <a:buFont typeface="Arial" panose="020B0604020202020204" pitchFamily="34" charset="0"/>
              <a:buChar char="•"/>
            </a:pPr>
            <a:r>
              <a:rPr lang="en-US" sz="1400" b="1" dirty="0">
                <a:latin typeface="Goudy Old Style" panose="02020502050305020303" pitchFamily="18" charset="0"/>
              </a:rPr>
              <a:t>2017:</a:t>
            </a:r>
            <a:r>
              <a:rPr lang="en-US" sz="1400" dirty="0">
                <a:latin typeface="Goudy Old Style" panose="02020502050305020303" pitchFamily="18" charset="0"/>
              </a:rPr>
              <a:t> The former Litchfield County Courthouse closed, and the Greater Litchfield Preservation Trust develops plans to use it as Town Hall, with an addition on the back of the structure. 80 Doyle Road would be given to Litchfield Housing Trust for affordable housing.</a:t>
            </a:r>
          </a:p>
          <a:p>
            <a:pPr marL="285750" indent="-285750">
              <a:spcBef>
                <a:spcPts val="800"/>
              </a:spcBef>
              <a:buFont typeface="Arial" panose="020B0604020202020204" pitchFamily="34" charset="0"/>
              <a:buChar char="•"/>
            </a:pPr>
            <a:r>
              <a:rPr lang="en-US" sz="1400" b="1" dirty="0">
                <a:latin typeface="Goudy Old Style" panose="02020502050305020303" pitchFamily="18" charset="0"/>
              </a:rPr>
              <a:t>2018:</a:t>
            </a:r>
            <a:r>
              <a:rPr lang="en-US" sz="1400" dirty="0">
                <a:latin typeface="Goudy Old Style" panose="02020502050305020303" pitchFamily="18" charset="0"/>
              </a:rPr>
              <a:t> Proposal rejected at referendum.</a:t>
            </a:r>
          </a:p>
          <a:p>
            <a:pPr marL="285750" indent="-285750">
              <a:spcBef>
                <a:spcPts val="800"/>
              </a:spcBef>
              <a:buFont typeface="Arial" panose="020B0604020202020204" pitchFamily="34" charset="0"/>
              <a:buChar char="•"/>
            </a:pPr>
            <a:r>
              <a:rPr lang="en-US" sz="1400" b="1" dirty="0">
                <a:latin typeface="Goudy Old Style" panose="02020502050305020303" pitchFamily="18" charset="0"/>
              </a:rPr>
              <a:t>2020:</a:t>
            </a:r>
            <a:r>
              <a:rPr lang="en-US" sz="1400" dirty="0">
                <a:latin typeface="Goudy Old Style" panose="02020502050305020303" pitchFamily="18" charset="0"/>
              </a:rPr>
              <a:t> Town Facilities Review Committee formed to assess underutilized Town-owned property. </a:t>
            </a:r>
          </a:p>
          <a:p>
            <a:pPr marL="285750" indent="-285750">
              <a:spcBef>
                <a:spcPts val="800"/>
              </a:spcBef>
              <a:buFont typeface="Arial" panose="020B0604020202020204" pitchFamily="34" charset="0"/>
              <a:buChar char="•"/>
            </a:pPr>
            <a:r>
              <a:rPr lang="en-US" sz="1400" b="1" dirty="0">
                <a:latin typeface="Goudy Old Style" panose="02020502050305020303" pitchFamily="18" charset="0"/>
              </a:rPr>
              <a:t>2021 (Spring): </a:t>
            </a:r>
            <a:r>
              <a:rPr lang="en-US" sz="1400" dirty="0">
                <a:latin typeface="Goudy Old Style" panose="02020502050305020303" pitchFamily="18" charset="0"/>
              </a:rPr>
              <a:t>A survey was distributed to 4,517 residential mailing addresses in Litchfield, with 958 responses received. </a:t>
            </a:r>
          </a:p>
          <a:p>
            <a:pPr marL="285750" indent="-285750">
              <a:spcBef>
                <a:spcPts val="800"/>
              </a:spcBef>
              <a:buFont typeface="Arial" panose="020B0604020202020204" pitchFamily="34" charset="0"/>
              <a:buChar char="•"/>
            </a:pPr>
            <a:r>
              <a:rPr lang="en-US" sz="1400" b="1" dirty="0">
                <a:latin typeface="Goudy Old Style" panose="02020502050305020303" pitchFamily="18" charset="0"/>
              </a:rPr>
              <a:t>2021:</a:t>
            </a:r>
            <a:r>
              <a:rPr lang="en-US" sz="1400" dirty="0">
                <a:latin typeface="Goudy Old Style" panose="02020502050305020303" pitchFamily="18" charset="0"/>
              </a:rPr>
              <a:t> Bantam citizens’ group worked with an Architect to conceptualize future uses of the Town Hall Annex. </a:t>
            </a:r>
          </a:p>
          <a:p>
            <a:pPr marL="285750" indent="-285750">
              <a:buFont typeface="Arial" panose="020B0604020202020204" pitchFamily="34" charset="0"/>
              <a:buChar char="•"/>
            </a:pPr>
            <a:endParaRPr lang="en-US" sz="1400" dirty="0">
              <a:latin typeface="Goudy Old Style" panose="02020502050305020303" pitchFamily="18" charset="0"/>
            </a:endParaRPr>
          </a:p>
          <a:p>
            <a:pPr marL="285750" indent="-285750">
              <a:buFont typeface="Arial" panose="020B0604020202020204" pitchFamily="34" charset="0"/>
              <a:buChar char="•"/>
            </a:pPr>
            <a:r>
              <a:rPr lang="en-US" sz="1800" b="1" dirty="0">
                <a:latin typeface="Goudy Old Style" panose="02020502050305020303" pitchFamily="18" charset="0"/>
              </a:rPr>
              <a:t>2024: TLBA retained to study best use of Town Buildings:</a:t>
            </a:r>
          </a:p>
          <a:p>
            <a:pPr marL="833438" lvl="1" indent="-285750">
              <a:spcBef>
                <a:spcPts val="1200"/>
              </a:spcBef>
              <a:buFont typeface="Arial" panose="020B0604020202020204" pitchFamily="34" charset="0"/>
              <a:buChar char="•"/>
            </a:pPr>
            <a:r>
              <a:rPr lang="en-US" sz="1800" b="1" dirty="0">
                <a:latin typeface="Goudy Old Style" panose="02020502050305020303" pitchFamily="18" charset="0"/>
              </a:rPr>
              <a:t>Conditions assessment of Town Hall and Bantam Annex</a:t>
            </a:r>
          </a:p>
          <a:p>
            <a:pPr marL="833438" lvl="1" indent="-285750">
              <a:buFont typeface="Arial" panose="020B0604020202020204" pitchFamily="34" charset="0"/>
              <a:buChar char="•"/>
            </a:pPr>
            <a:r>
              <a:rPr lang="en-US" sz="1800" b="1" dirty="0">
                <a:latin typeface="Goudy Old Style" panose="02020502050305020303" pitchFamily="18" charset="0"/>
              </a:rPr>
              <a:t>Programming analysis of all town departments</a:t>
            </a:r>
          </a:p>
          <a:p>
            <a:pPr marL="833438" lvl="1" indent="-285750">
              <a:buFont typeface="Arial" panose="020B0604020202020204" pitchFamily="34" charset="0"/>
              <a:buChar char="•"/>
            </a:pPr>
            <a:r>
              <a:rPr lang="en-US" sz="1800" b="1" dirty="0">
                <a:latin typeface="Goudy Old Style" panose="02020502050305020303" pitchFamily="18" charset="0"/>
              </a:rPr>
              <a:t>Options and recommendations for rehabilitation and reuse of Bantam Annex</a:t>
            </a:r>
          </a:p>
        </p:txBody>
      </p:sp>
    </p:spTree>
    <p:extLst>
      <p:ext uri="{BB962C8B-B14F-4D97-AF65-F5344CB8AC3E}">
        <p14:creationId xmlns:p14="http://schemas.microsoft.com/office/powerpoint/2010/main" val="1710528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map of the state of new mexico&#10;&#10;Description automatically generated">
            <a:extLst>
              <a:ext uri="{FF2B5EF4-FFF2-40B4-BE49-F238E27FC236}">
                <a16:creationId xmlns:a16="http://schemas.microsoft.com/office/drawing/2014/main" id="{993B8E1E-A52E-2B4C-CF35-D8785B7C01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5600" y="355541"/>
            <a:ext cx="7803253" cy="4231699"/>
          </a:xfrm>
          <a:prstGeom prst="rect">
            <a:avLst/>
          </a:prstGeom>
        </p:spPr>
      </p:pic>
      <p:sp>
        <p:nvSpPr>
          <p:cNvPr id="7171" name="Rectangle 2"/>
          <p:cNvSpPr txBox="1">
            <a:spLocks noChangeArrowheads="1"/>
          </p:cNvSpPr>
          <p:nvPr/>
        </p:nvSpPr>
        <p:spPr bwMode="auto">
          <a:xfrm>
            <a:off x="355600" y="4641850"/>
            <a:ext cx="3022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CONTEXT</a:t>
            </a:r>
          </a:p>
        </p:txBody>
      </p:sp>
      <p:sp>
        <p:nvSpPr>
          <p:cNvPr id="7174" name="Text Box 23"/>
          <p:cNvSpPr txBox="1">
            <a:spLocks noChangeArrowheads="1"/>
          </p:cNvSpPr>
          <p:nvPr/>
        </p:nvSpPr>
        <p:spPr bwMode="auto">
          <a:xfrm>
            <a:off x="104927400" y="107327700"/>
            <a:ext cx="10515600" cy="5715000"/>
          </a:xfrm>
          <a:prstGeom prst="rect">
            <a:avLst/>
          </a:prstGeom>
          <a:solidFill>
            <a:srgbClr val="FFFFFF"/>
          </a:solidFill>
          <a:ln>
            <a:noFill/>
          </a:ln>
          <a:effectLst/>
          <a:extLs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36576" tIns="36576" rIns="36576" bIns="36576"/>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endParaRPr lang="en-US" altLang="en-US" dirty="0"/>
          </a:p>
        </p:txBody>
      </p:sp>
      <p:grpSp>
        <p:nvGrpSpPr>
          <p:cNvPr id="13" name="Group 12">
            <a:extLst>
              <a:ext uri="{FF2B5EF4-FFF2-40B4-BE49-F238E27FC236}">
                <a16:creationId xmlns:a16="http://schemas.microsoft.com/office/drawing/2014/main" id="{1E19A5A3-CD1D-48B4-4007-7454D03045E6}"/>
              </a:ext>
            </a:extLst>
          </p:cNvPr>
          <p:cNvGrpSpPr/>
          <p:nvPr/>
        </p:nvGrpSpPr>
        <p:grpSpPr>
          <a:xfrm>
            <a:off x="8373967" y="460176"/>
            <a:ext cx="1347238" cy="2067818"/>
            <a:chOff x="8732107" y="460176"/>
            <a:chExt cx="1347238" cy="2067818"/>
          </a:xfrm>
        </p:grpSpPr>
        <p:sp>
          <p:nvSpPr>
            <p:cNvPr id="2" name="TextBox 1">
              <a:extLst>
                <a:ext uri="{FF2B5EF4-FFF2-40B4-BE49-F238E27FC236}">
                  <a16:creationId xmlns:a16="http://schemas.microsoft.com/office/drawing/2014/main" id="{CBF9CE1A-112D-F3C9-AC76-E5A83AEA1462}"/>
                </a:ext>
              </a:extLst>
            </p:cNvPr>
            <p:cNvSpPr txBox="1"/>
            <p:nvPr/>
          </p:nvSpPr>
          <p:spPr>
            <a:xfrm>
              <a:off x="8732107" y="460176"/>
              <a:ext cx="1235563" cy="338554"/>
            </a:xfrm>
            <a:prstGeom prst="rect">
              <a:avLst/>
            </a:prstGeom>
            <a:noFill/>
          </p:spPr>
          <p:txBody>
            <a:bodyPr wrap="square" rtlCol="0">
              <a:spAutoFit/>
            </a:bodyPr>
            <a:lstStyle/>
            <a:p>
              <a:r>
                <a:rPr lang="en-US" sz="1600" u="sng" dirty="0">
                  <a:latin typeface="Goudy Old Style" panose="02020502050305020303" pitchFamily="18" charset="0"/>
                </a:rPr>
                <a:t>Boroughs</a:t>
              </a:r>
            </a:p>
          </p:txBody>
        </p:sp>
        <p:sp>
          <p:nvSpPr>
            <p:cNvPr id="3" name="TextBox 2">
              <a:extLst>
                <a:ext uri="{FF2B5EF4-FFF2-40B4-BE49-F238E27FC236}">
                  <a16:creationId xmlns:a16="http://schemas.microsoft.com/office/drawing/2014/main" id="{D1B4B9B4-F869-79E6-C906-1A5DA7483FA4}"/>
                </a:ext>
              </a:extLst>
            </p:cNvPr>
            <p:cNvSpPr txBox="1"/>
            <p:nvPr/>
          </p:nvSpPr>
          <p:spPr>
            <a:xfrm>
              <a:off x="8732109" y="798730"/>
              <a:ext cx="1235561" cy="523220"/>
            </a:xfrm>
            <a:prstGeom prst="rect">
              <a:avLst/>
            </a:prstGeom>
            <a:noFill/>
          </p:spPr>
          <p:txBody>
            <a:bodyPr wrap="square" rtlCol="0">
              <a:spAutoFit/>
            </a:bodyPr>
            <a:lstStyle/>
            <a:p>
              <a:pPr marL="285750" indent="-285750">
                <a:buFont typeface="Arial" panose="020B0604020202020204" pitchFamily="34" charset="0"/>
                <a:buChar char="•"/>
              </a:pPr>
              <a:r>
                <a:rPr lang="en-US" sz="1400" dirty="0">
                  <a:latin typeface="Goudy Old Style" panose="02020502050305020303" pitchFamily="18" charset="0"/>
                </a:rPr>
                <a:t>Litchfield</a:t>
              </a:r>
            </a:p>
            <a:p>
              <a:pPr marL="285750" indent="-285750">
                <a:buFont typeface="Arial" panose="020B0604020202020204" pitchFamily="34" charset="0"/>
                <a:buChar char="•"/>
              </a:pPr>
              <a:r>
                <a:rPr lang="en-US" sz="1400" dirty="0">
                  <a:latin typeface="Goudy Old Style" panose="02020502050305020303" pitchFamily="18" charset="0"/>
                </a:rPr>
                <a:t>Bantam</a:t>
              </a:r>
            </a:p>
          </p:txBody>
        </p:sp>
        <p:sp>
          <p:nvSpPr>
            <p:cNvPr id="4" name="TextBox 3">
              <a:extLst>
                <a:ext uri="{FF2B5EF4-FFF2-40B4-BE49-F238E27FC236}">
                  <a16:creationId xmlns:a16="http://schemas.microsoft.com/office/drawing/2014/main" id="{60406159-5A3E-BF0E-A0C0-35429E8D8434}"/>
                </a:ext>
              </a:extLst>
            </p:cNvPr>
            <p:cNvSpPr txBox="1"/>
            <p:nvPr/>
          </p:nvSpPr>
          <p:spPr>
            <a:xfrm>
              <a:off x="8732107" y="1450776"/>
              <a:ext cx="1235563" cy="338554"/>
            </a:xfrm>
            <a:prstGeom prst="rect">
              <a:avLst/>
            </a:prstGeom>
            <a:noFill/>
          </p:spPr>
          <p:txBody>
            <a:bodyPr wrap="square" rtlCol="0">
              <a:spAutoFit/>
            </a:bodyPr>
            <a:lstStyle/>
            <a:p>
              <a:r>
                <a:rPr lang="en-US" sz="1600" u="sng" dirty="0">
                  <a:latin typeface="Goudy Old Style" panose="02020502050305020303" pitchFamily="18" charset="0"/>
                </a:rPr>
                <a:t>Villages</a:t>
              </a:r>
            </a:p>
          </p:txBody>
        </p:sp>
        <p:sp>
          <p:nvSpPr>
            <p:cNvPr id="7" name="TextBox 6">
              <a:extLst>
                <a:ext uri="{FF2B5EF4-FFF2-40B4-BE49-F238E27FC236}">
                  <a16:creationId xmlns:a16="http://schemas.microsoft.com/office/drawing/2014/main" id="{61B74900-BEE5-3545-EB1E-06B4F713B0AF}"/>
                </a:ext>
              </a:extLst>
            </p:cNvPr>
            <p:cNvSpPr txBox="1"/>
            <p:nvPr/>
          </p:nvSpPr>
          <p:spPr>
            <a:xfrm>
              <a:off x="8732109" y="1789330"/>
              <a:ext cx="1347236" cy="738664"/>
            </a:xfrm>
            <a:prstGeom prst="rect">
              <a:avLst/>
            </a:prstGeom>
            <a:noFill/>
          </p:spPr>
          <p:txBody>
            <a:bodyPr wrap="square" rtlCol="0">
              <a:spAutoFit/>
            </a:bodyPr>
            <a:lstStyle/>
            <a:p>
              <a:pPr marL="285750" indent="-285750">
                <a:buFont typeface="Arial" panose="020B0604020202020204" pitchFamily="34" charset="0"/>
                <a:buChar char="•"/>
              </a:pPr>
              <a:r>
                <a:rPr lang="en-US" sz="1400" dirty="0">
                  <a:latin typeface="Goudy Old Style" panose="02020502050305020303" pitchFamily="18" charset="0"/>
                </a:rPr>
                <a:t>E. Litchfield</a:t>
              </a:r>
            </a:p>
            <a:p>
              <a:pPr marL="285750" indent="-285750">
                <a:buFont typeface="Arial" panose="020B0604020202020204" pitchFamily="34" charset="0"/>
                <a:buChar char="•"/>
              </a:pPr>
              <a:r>
                <a:rPr lang="en-US" sz="1400" dirty="0">
                  <a:latin typeface="Goudy Old Style" panose="02020502050305020303" pitchFamily="18" charset="0"/>
                </a:rPr>
                <a:t>Northfield</a:t>
              </a:r>
            </a:p>
            <a:p>
              <a:pPr marL="285750" indent="-285750">
                <a:buFont typeface="Arial" panose="020B0604020202020204" pitchFamily="34" charset="0"/>
                <a:buChar char="•"/>
              </a:pPr>
              <a:r>
                <a:rPr lang="en-US" sz="1400" dirty="0">
                  <a:latin typeface="Goudy Old Style" panose="02020502050305020303" pitchFamily="18" charset="0"/>
                </a:rPr>
                <a:t>Milton</a:t>
              </a:r>
            </a:p>
          </p:txBody>
        </p:sp>
      </p:grpSp>
    </p:spTree>
    <p:extLst>
      <p:ext uri="{BB962C8B-B14F-4D97-AF65-F5344CB8AC3E}">
        <p14:creationId xmlns:p14="http://schemas.microsoft.com/office/powerpoint/2010/main" val="2400916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p:cNvSpPr txBox="1">
            <a:spLocks noChangeArrowheads="1"/>
          </p:cNvSpPr>
          <p:nvPr/>
        </p:nvSpPr>
        <p:spPr bwMode="auto">
          <a:xfrm>
            <a:off x="355600" y="4632895"/>
            <a:ext cx="72795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OPPORTUNITIES</a:t>
            </a:r>
          </a:p>
        </p:txBody>
      </p:sp>
      <p:pic>
        <p:nvPicPr>
          <p:cNvPr id="2" name="Picture 1" descr="A picture containing text, tableware, plate, dishware&#10;&#10;Description automatically generated">
            <a:extLst>
              <a:ext uri="{FF2B5EF4-FFF2-40B4-BE49-F238E27FC236}">
                <a16:creationId xmlns:a16="http://schemas.microsoft.com/office/drawing/2014/main" id="{DD328C25-073B-CBBB-F24E-E97A4686AA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pic>
        <p:nvPicPr>
          <p:cNvPr id="2050" name="Picture 2">
            <a:extLst>
              <a:ext uri="{FF2B5EF4-FFF2-40B4-BE49-F238E27FC236}">
                <a16:creationId xmlns:a16="http://schemas.microsoft.com/office/drawing/2014/main" id="{59602BB0-5DEE-7A18-A75A-F0ED26C3D4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8231" y="474714"/>
            <a:ext cx="4062903" cy="122751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AE5FBCE-4FF9-8CF4-0CD5-ACD411BA9BAE}"/>
              </a:ext>
            </a:extLst>
          </p:cNvPr>
          <p:cNvSpPr txBox="1"/>
          <p:nvPr/>
        </p:nvSpPr>
        <p:spPr>
          <a:xfrm>
            <a:off x="7036633" y="555886"/>
            <a:ext cx="3402679" cy="1384995"/>
          </a:xfrm>
          <a:prstGeom prst="rect">
            <a:avLst/>
          </a:prstGeom>
          <a:noFill/>
        </p:spPr>
        <p:txBody>
          <a:bodyPr wrap="square" rtlCol="0">
            <a:spAutoFit/>
          </a:bodyPr>
          <a:lstStyle/>
          <a:p>
            <a:pPr marL="285750" indent="-285750">
              <a:buFont typeface="Arial" panose="020B0604020202020204" pitchFamily="34" charset="0"/>
              <a:buChar char="•"/>
            </a:pPr>
            <a:r>
              <a:rPr lang="en-US" sz="1400" dirty="0">
                <a:latin typeface="Goudy Old Style" panose="02020502050305020303" pitchFamily="18" charset="0"/>
              </a:rPr>
              <a:t>Implement sustainable strategies, such as eliminating use of fossil fuels, energy reduction, or producing on-site renewable energy.</a:t>
            </a:r>
          </a:p>
          <a:p>
            <a:pPr marL="285750" indent="-285750">
              <a:buFont typeface="Arial" panose="020B0604020202020204" pitchFamily="34" charset="0"/>
              <a:buChar char="•"/>
            </a:pPr>
            <a:r>
              <a:rPr lang="en-US" sz="1400" dirty="0">
                <a:latin typeface="Goudy Old Style" panose="02020502050305020303" pitchFamily="18" charset="0"/>
              </a:rPr>
              <a:t>Restore and preserve some of Litchfield’s architectural history.</a:t>
            </a:r>
          </a:p>
        </p:txBody>
      </p:sp>
      <p:sp>
        <p:nvSpPr>
          <p:cNvPr id="5" name="TextBox 4">
            <a:extLst>
              <a:ext uri="{FF2B5EF4-FFF2-40B4-BE49-F238E27FC236}">
                <a16:creationId xmlns:a16="http://schemas.microsoft.com/office/drawing/2014/main" id="{B39A6BAA-A668-00D5-A4C1-41C516BD5550}"/>
              </a:ext>
            </a:extLst>
          </p:cNvPr>
          <p:cNvSpPr txBox="1"/>
          <p:nvPr/>
        </p:nvSpPr>
        <p:spPr>
          <a:xfrm>
            <a:off x="766243" y="1921067"/>
            <a:ext cx="4226936" cy="2492990"/>
          </a:xfrm>
          <a:prstGeom prst="rect">
            <a:avLst/>
          </a:prstGeom>
          <a:noFill/>
        </p:spPr>
        <p:txBody>
          <a:bodyPr wrap="square" numCol="1" rtlCol="0">
            <a:spAutoFit/>
          </a:bodyPr>
          <a:lstStyle/>
          <a:p>
            <a:pPr marL="342900" indent="-342900">
              <a:buClr>
                <a:schemeClr val="accent3"/>
              </a:buClr>
              <a:buFont typeface="Wingdings" panose="05000000000000000000" pitchFamily="2" charset="2"/>
              <a:buChar char="v"/>
            </a:pPr>
            <a:r>
              <a:rPr lang="en-US" sz="1200" dirty="0">
                <a:latin typeface="Goudy Old Style" panose="02020502050305020303" pitchFamily="18" charset="0"/>
              </a:rPr>
              <a:t>Inclusive and Equitable Communities</a:t>
            </a:r>
          </a:p>
          <a:p>
            <a:pPr marL="342900" indent="-342900">
              <a:buClr>
                <a:schemeClr val="accent3"/>
              </a:buClr>
              <a:buFont typeface="Wingdings" panose="05000000000000000000" pitchFamily="2" charset="2"/>
              <a:buChar char="v"/>
            </a:pPr>
            <a:r>
              <a:rPr lang="en-US" sz="1200" dirty="0">
                <a:latin typeface="Goudy Old Style" panose="02020502050305020303" pitchFamily="18" charset="0"/>
              </a:rPr>
              <a:t>Thriving Local Economies</a:t>
            </a:r>
          </a:p>
          <a:p>
            <a:pPr marL="342900" indent="-342900">
              <a:buClr>
                <a:schemeClr val="accent3"/>
              </a:buClr>
              <a:buFont typeface="Wingdings" panose="05000000000000000000" pitchFamily="2" charset="2"/>
              <a:buChar char="v"/>
            </a:pPr>
            <a:r>
              <a:rPr lang="en-US" sz="1200" dirty="0">
                <a:latin typeface="Goudy Old Style" panose="02020502050305020303" pitchFamily="18" charset="0"/>
              </a:rPr>
              <a:t>Well Stewarded Land and Natural Resources</a:t>
            </a:r>
          </a:p>
          <a:p>
            <a:pPr marL="342900" indent="-342900">
              <a:buClr>
                <a:schemeClr val="accent3"/>
              </a:buClr>
              <a:buFont typeface="Wingdings" panose="05000000000000000000" pitchFamily="2" charset="2"/>
              <a:buChar char="v"/>
            </a:pPr>
            <a:r>
              <a:rPr lang="en-US" sz="1200" dirty="0">
                <a:latin typeface="Goudy Old Style" panose="02020502050305020303" pitchFamily="18" charset="0"/>
              </a:rPr>
              <a:t>Vibrant and Creative Cultural Ecosystems</a:t>
            </a:r>
          </a:p>
          <a:p>
            <a:pPr marL="342900" indent="-342900">
              <a:buClr>
                <a:schemeClr val="accent3"/>
              </a:buClr>
              <a:buFont typeface="Wingdings" panose="05000000000000000000" pitchFamily="2" charset="2"/>
              <a:buChar char="v"/>
            </a:pPr>
            <a:r>
              <a:rPr lang="en-US" sz="1200" dirty="0">
                <a:latin typeface="Goudy Old Style" panose="02020502050305020303" pitchFamily="18" charset="0"/>
              </a:rPr>
              <a:t>Dynamic and Resilient Planning</a:t>
            </a:r>
          </a:p>
          <a:p>
            <a:pPr marL="342900" indent="-342900">
              <a:buClr>
                <a:schemeClr val="accent3"/>
              </a:buClr>
              <a:buFont typeface="Wingdings" panose="05000000000000000000" pitchFamily="2" charset="2"/>
              <a:buChar char="v"/>
            </a:pPr>
            <a:r>
              <a:rPr lang="en-US" sz="1200" dirty="0">
                <a:latin typeface="Goudy Old Style" panose="02020502050305020303" pitchFamily="18" charset="0"/>
              </a:rPr>
              <a:t>Clean and Diverse Transportation Systems and Choices</a:t>
            </a:r>
          </a:p>
          <a:p>
            <a:pPr marL="342900" indent="-342900">
              <a:buClr>
                <a:schemeClr val="accent3"/>
              </a:buClr>
              <a:buFont typeface="Wingdings" panose="05000000000000000000" pitchFamily="2" charset="2"/>
              <a:buChar char="v"/>
            </a:pPr>
            <a:r>
              <a:rPr lang="en-US" sz="1200" dirty="0">
                <a:latin typeface="Goudy Old Style" panose="02020502050305020303" pitchFamily="18" charset="0"/>
              </a:rPr>
              <a:t>Renewable and Efficient Energy</a:t>
            </a:r>
          </a:p>
          <a:p>
            <a:pPr marL="342900" indent="-342900">
              <a:buClr>
                <a:schemeClr val="accent3"/>
              </a:buClr>
              <a:buFont typeface="Wingdings" panose="05000000000000000000" pitchFamily="2" charset="2"/>
              <a:buChar char="v"/>
            </a:pPr>
            <a:r>
              <a:rPr lang="en-US" sz="1200" dirty="0">
                <a:latin typeface="Goudy Old Style" panose="02020502050305020303" pitchFamily="18" charset="0"/>
              </a:rPr>
              <a:t>Inclusive Engagement, Communication and Education</a:t>
            </a:r>
          </a:p>
          <a:p>
            <a:pPr marL="342900" indent="-342900">
              <a:buClr>
                <a:schemeClr val="accent3"/>
              </a:buClr>
              <a:buFont typeface="Wingdings" panose="05000000000000000000" pitchFamily="2" charset="2"/>
              <a:buChar char="v"/>
            </a:pPr>
            <a:r>
              <a:rPr lang="en-US" sz="1200" dirty="0">
                <a:latin typeface="Goudy Old Style" panose="02020502050305020303" pitchFamily="18" charset="0"/>
              </a:rPr>
              <a:t>Strategic Materials Management</a:t>
            </a:r>
          </a:p>
          <a:p>
            <a:pPr marL="342900" indent="-342900">
              <a:buClr>
                <a:schemeClr val="accent3"/>
              </a:buClr>
              <a:buFont typeface="Wingdings" panose="05000000000000000000" pitchFamily="2" charset="2"/>
              <a:buChar char="v"/>
            </a:pPr>
            <a:r>
              <a:rPr lang="en-US" sz="1200" dirty="0">
                <a:latin typeface="Goudy Old Style" panose="02020502050305020303" pitchFamily="18" charset="0"/>
              </a:rPr>
              <a:t>Optimal Health and Wellness Opportunities</a:t>
            </a:r>
          </a:p>
          <a:p>
            <a:pPr marL="342900" indent="-342900">
              <a:buClr>
                <a:schemeClr val="accent3"/>
              </a:buClr>
              <a:buFont typeface="Wingdings" panose="05000000000000000000" pitchFamily="2" charset="2"/>
              <a:buChar char="v"/>
            </a:pPr>
            <a:r>
              <a:rPr lang="en-US" sz="1200" dirty="0">
                <a:latin typeface="Goudy Old Style" panose="02020502050305020303" pitchFamily="18" charset="0"/>
              </a:rPr>
              <a:t>Healthy, Efficient, and Diverse Housing</a:t>
            </a:r>
          </a:p>
          <a:p>
            <a:pPr marL="342900" indent="-342900">
              <a:buClr>
                <a:schemeClr val="accent3"/>
              </a:buClr>
              <a:buFont typeface="Wingdings" panose="05000000000000000000" pitchFamily="2" charset="2"/>
              <a:buChar char="v"/>
            </a:pPr>
            <a:r>
              <a:rPr lang="en-US" sz="1200" dirty="0">
                <a:latin typeface="Goudy Old Style" panose="02020502050305020303" pitchFamily="18" charset="0"/>
              </a:rPr>
              <a:t>Effective, Compassionate Homelessness Prevention</a:t>
            </a:r>
          </a:p>
          <a:p>
            <a:pPr marL="342900" indent="-342900">
              <a:buClr>
                <a:schemeClr val="accent3"/>
              </a:buClr>
              <a:buFont typeface="Wingdings" panose="05000000000000000000" pitchFamily="2" charset="2"/>
              <a:buChar char="v"/>
            </a:pPr>
            <a:r>
              <a:rPr lang="en-US" sz="1200" dirty="0">
                <a:latin typeface="Goudy Old Style" panose="02020502050305020303" pitchFamily="18" charset="0"/>
              </a:rPr>
              <a:t>Innovative Strategies and Practices</a:t>
            </a:r>
          </a:p>
        </p:txBody>
      </p:sp>
      <p:sp>
        <p:nvSpPr>
          <p:cNvPr id="6" name="TextBox 5">
            <a:extLst>
              <a:ext uri="{FF2B5EF4-FFF2-40B4-BE49-F238E27FC236}">
                <a16:creationId xmlns:a16="http://schemas.microsoft.com/office/drawing/2014/main" id="{EAC5174C-6FD3-00D2-20E7-E17EB6F0CEF7}"/>
              </a:ext>
            </a:extLst>
          </p:cNvPr>
          <p:cNvSpPr txBox="1"/>
          <p:nvPr/>
        </p:nvSpPr>
        <p:spPr>
          <a:xfrm>
            <a:off x="816119" y="1539357"/>
            <a:ext cx="1395066" cy="276999"/>
          </a:xfrm>
          <a:prstGeom prst="rect">
            <a:avLst/>
          </a:prstGeom>
          <a:noFill/>
        </p:spPr>
        <p:txBody>
          <a:bodyPr wrap="square" numCol="1" rtlCol="0">
            <a:spAutoFit/>
          </a:bodyPr>
          <a:lstStyle/>
          <a:p>
            <a:pPr>
              <a:buClr>
                <a:schemeClr val="accent3"/>
              </a:buClr>
            </a:pPr>
            <a:r>
              <a:rPr lang="en-US" sz="1200" b="1" i="1" u="sng" dirty="0">
                <a:solidFill>
                  <a:schemeClr val="accent3"/>
                </a:solidFill>
                <a:latin typeface="Goudy Old Style" panose="02020502050305020303" pitchFamily="18" charset="0"/>
              </a:rPr>
              <a:t>SustainableCT.org</a:t>
            </a:r>
            <a:endParaRPr lang="en-US" sz="1200" dirty="0">
              <a:latin typeface="Goudy Old Style" panose="02020502050305020303" pitchFamily="18" charset="0"/>
            </a:endParaRPr>
          </a:p>
        </p:txBody>
      </p:sp>
      <p:pic>
        <p:nvPicPr>
          <p:cNvPr id="7" name="Picture 6" descr="A river running through a field&#10;&#10;Description automatically generated">
            <a:extLst>
              <a:ext uri="{FF2B5EF4-FFF2-40B4-BE49-F238E27FC236}">
                <a16:creationId xmlns:a16="http://schemas.microsoft.com/office/drawing/2014/main" id="{092B9067-FD40-1A35-707D-F6FD10D44E1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15531" y="2010197"/>
            <a:ext cx="3323781" cy="2492836"/>
          </a:xfrm>
          <a:prstGeom prst="rect">
            <a:avLst/>
          </a:prstGeom>
        </p:spPr>
      </p:pic>
      <p:pic>
        <p:nvPicPr>
          <p:cNvPr id="2054" name="Picture 6" descr="NEW LOGO clipped">
            <a:extLst>
              <a:ext uri="{FF2B5EF4-FFF2-40B4-BE49-F238E27FC236}">
                <a16:creationId xmlns:a16="http://schemas.microsoft.com/office/drawing/2014/main" id="{76E6C2E2-BB7B-FC97-CCD9-A19BD56F6DD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611252" y="2059609"/>
            <a:ext cx="767173" cy="37879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group of plaques on a wall&#10;&#10;Description automatically generated">
            <a:extLst>
              <a:ext uri="{FF2B5EF4-FFF2-40B4-BE49-F238E27FC236}">
                <a16:creationId xmlns:a16="http://schemas.microsoft.com/office/drawing/2014/main" id="{16E62FDA-C713-D60B-3658-887D8504D30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86124" y="2743200"/>
            <a:ext cx="2346444" cy="1759833"/>
          </a:xfrm>
          <a:prstGeom prst="rect">
            <a:avLst/>
          </a:prstGeom>
        </p:spPr>
      </p:pic>
    </p:spTree>
    <p:extLst>
      <p:ext uri="{BB962C8B-B14F-4D97-AF65-F5344CB8AC3E}">
        <p14:creationId xmlns:p14="http://schemas.microsoft.com/office/powerpoint/2010/main" val="691325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14BCD15-5549-E5E1-976C-D0DF65F0E803}"/>
              </a:ext>
            </a:extLst>
          </p:cNvPr>
          <p:cNvPicPr>
            <a:picLocks noChangeAspect="1"/>
          </p:cNvPicPr>
          <p:nvPr/>
        </p:nvPicPr>
        <p:blipFill>
          <a:blip r:embed="rId3"/>
          <a:stretch>
            <a:fillRect/>
          </a:stretch>
        </p:blipFill>
        <p:spPr>
          <a:xfrm>
            <a:off x="449579" y="420550"/>
            <a:ext cx="6014961" cy="4037150"/>
          </a:xfrm>
          <a:prstGeom prst="rect">
            <a:avLst/>
          </a:prstGeom>
        </p:spPr>
      </p:pic>
      <p:sp>
        <p:nvSpPr>
          <p:cNvPr id="2" name="TextBox 1">
            <a:extLst>
              <a:ext uri="{FF2B5EF4-FFF2-40B4-BE49-F238E27FC236}">
                <a16:creationId xmlns:a16="http://schemas.microsoft.com/office/drawing/2014/main" id="{5AAB33B3-88E5-C8A3-6FE7-6FBA6D41A6F4}"/>
              </a:ext>
            </a:extLst>
          </p:cNvPr>
          <p:cNvSpPr txBox="1"/>
          <p:nvPr/>
        </p:nvSpPr>
        <p:spPr>
          <a:xfrm>
            <a:off x="6464540" y="438325"/>
            <a:ext cx="2659380" cy="338554"/>
          </a:xfrm>
          <a:prstGeom prst="rect">
            <a:avLst/>
          </a:prstGeom>
          <a:noFill/>
        </p:spPr>
        <p:txBody>
          <a:bodyPr wrap="square" rtlCol="0">
            <a:spAutoFit/>
          </a:bodyPr>
          <a:lstStyle/>
          <a:p>
            <a:r>
              <a:rPr lang="en-US" sz="1600" u="sng" dirty="0">
                <a:latin typeface="Goudy Old Style" panose="02020502050305020303" pitchFamily="18" charset="0"/>
              </a:rPr>
              <a:t>History</a:t>
            </a:r>
          </a:p>
        </p:txBody>
      </p:sp>
      <p:sp>
        <p:nvSpPr>
          <p:cNvPr id="3" name="TextBox 2">
            <a:extLst>
              <a:ext uri="{FF2B5EF4-FFF2-40B4-BE49-F238E27FC236}">
                <a16:creationId xmlns:a16="http://schemas.microsoft.com/office/drawing/2014/main" id="{DCC67077-4812-6408-A394-746E3EA5BC8F}"/>
              </a:ext>
            </a:extLst>
          </p:cNvPr>
          <p:cNvSpPr txBox="1"/>
          <p:nvPr/>
        </p:nvSpPr>
        <p:spPr>
          <a:xfrm>
            <a:off x="6464540" y="776879"/>
            <a:ext cx="4153584" cy="2246769"/>
          </a:xfrm>
          <a:prstGeom prst="rect">
            <a:avLst/>
          </a:prstGeom>
          <a:noFill/>
        </p:spPr>
        <p:txBody>
          <a:bodyPr wrap="square" rtlCol="0">
            <a:spAutoFit/>
          </a:bodyPr>
          <a:lstStyle/>
          <a:p>
            <a:pPr marL="285750" indent="-285750">
              <a:buFont typeface="Arial" panose="020B0604020202020204" pitchFamily="34" charset="0"/>
              <a:buChar char="•"/>
            </a:pPr>
            <a:r>
              <a:rPr lang="en-US" sz="1400" dirty="0">
                <a:latin typeface="Goudy Old Style" panose="02020502050305020303" pitchFamily="18" charset="0"/>
              </a:rPr>
              <a:t>1954: Constructed as the Bantam Elementary School, designed by Marcel Breuer.</a:t>
            </a:r>
          </a:p>
          <a:p>
            <a:endParaRPr lang="en-US" sz="1400" dirty="0">
              <a:latin typeface="Goudy Old Style" panose="02020502050305020303" pitchFamily="18" charset="0"/>
            </a:endParaRPr>
          </a:p>
          <a:p>
            <a:pPr marL="285750" indent="-285750">
              <a:buFont typeface="Arial" panose="020B0604020202020204" pitchFamily="34" charset="0"/>
              <a:buChar char="•"/>
            </a:pPr>
            <a:r>
              <a:rPr lang="en-US" sz="1400" dirty="0">
                <a:latin typeface="Goudy Old Style" panose="02020502050305020303" pitchFamily="18" charset="0"/>
              </a:rPr>
              <a:t>1991: Renovated for the Superior Court.</a:t>
            </a:r>
          </a:p>
          <a:p>
            <a:pPr marL="285750" indent="-285750">
              <a:buFont typeface="Arial" panose="020B0604020202020204" pitchFamily="34" charset="0"/>
              <a:buChar char="•"/>
            </a:pPr>
            <a:endParaRPr lang="en-US" sz="1400" dirty="0">
              <a:latin typeface="Goudy Old Style" panose="02020502050305020303" pitchFamily="18" charset="0"/>
            </a:endParaRPr>
          </a:p>
          <a:p>
            <a:pPr marL="285750" indent="-285750">
              <a:buFont typeface="Arial" panose="020B0604020202020204" pitchFamily="34" charset="0"/>
              <a:buChar char="•"/>
            </a:pPr>
            <a:r>
              <a:rPr lang="en-US" sz="1400" dirty="0">
                <a:latin typeface="Goudy Old Style" panose="02020502050305020303" pitchFamily="18" charset="0"/>
              </a:rPr>
              <a:t>2017: Litchfield Judicial District Courthouse (new construction) opens in Torrington.</a:t>
            </a:r>
          </a:p>
          <a:p>
            <a:pPr marL="285750" indent="-285750">
              <a:buFont typeface="Arial" panose="020B0604020202020204" pitchFamily="34" charset="0"/>
              <a:buChar char="•"/>
            </a:pPr>
            <a:endParaRPr lang="en-US" sz="1400" dirty="0">
              <a:latin typeface="Goudy Old Style" panose="02020502050305020303" pitchFamily="18" charset="0"/>
            </a:endParaRPr>
          </a:p>
          <a:p>
            <a:pPr marL="285750" indent="-285750">
              <a:buFont typeface="Arial" panose="020B0604020202020204" pitchFamily="34" charset="0"/>
              <a:buChar char="•"/>
            </a:pPr>
            <a:r>
              <a:rPr lang="en-US" sz="1400" dirty="0">
                <a:latin typeface="Goudy Old Style" panose="02020502050305020303" pitchFamily="18" charset="0"/>
              </a:rPr>
              <a:t>2023: Post Office lease extended, generating $63,000/year in revenue. </a:t>
            </a:r>
          </a:p>
        </p:txBody>
      </p:sp>
      <p:sp>
        <p:nvSpPr>
          <p:cNvPr id="7" name="TextBox 3">
            <a:extLst>
              <a:ext uri="{FF2B5EF4-FFF2-40B4-BE49-F238E27FC236}">
                <a16:creationId xmlns:a16="http://schemas.microsoft.com/office/drawing/2014/main" id="{F611C398-B0C8-DFE9-D3D1-79D3EF5BF6B6}"/>
              </a:ext>
            </a:extLst>
          </p:cNvPr>
          <p:cNvSpPr txBox="1">
            <a:spLocks noChangeArrowheads="1"/>
          </p:cNvSpPr>
          <p:nvPr/>
        </p:nvSpPr>
        <p:spPr bwMode="auto">
          <a:xfrm>
            <a:off x="355600" y="4632895"/>
            <a:ext cx="72795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BUILDING HISTORY - BANTAM ANNEX</a:t>
            </a:r>
          </a:p>
        </p:txBody>
      </p:sp>
      <p:pic>
        <p:nvPicPr>
          <p:cNvPr id="9" name="Picture 8" descr="A picture containing text, tableware, plate, dishware&#10;&#10;Description automatically generated">
            <a:extLst>
              <a:ext uri="{FF2B5EF4-FFF2-40B4-BE49-F238E27FC236}">
                <a16:creationId xmlns:a16="http://schemas.microsoft.com/office/drawing/2014/main" id="{3CC93250-FFBB-9219-E19A-5754536999C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grpSp>
        <p:nvGrpSpPr>
          <p:cNvPr id="11" name="Group 10">
            <a:extLst>
              <a:ext uri="{FF2B5EF4-FFF2-40B4-BE49-F238E27FC236}">
                <a16:creationId xmlns:a16="http://schemas.microsoft.com/office/drawing/2014/main" id="{FC8A085E-3CDB-636D-A794-98B9AA03AC7C}"/>
              </a:ext>
            </a:extLst>
          </p:cNvPr>
          <p:cNvGrpSpPr/>
          <p:nvPr/>
        </p:nvGrpSpPr>
        <p:grpSpPr>
          <a:xfrm>
            <a:off x="6590114" y="3023648"/>
            <a:ext cx="3849197" cy="1434052"/>
            <a:chOff x="6590114" y="3697917"/>
            <a:chExt cx="3849197" cy="1434052"/>
          </a:xfrm>
        </p:grpSpPr>
        <p:pic>
          <p:nvPicPr>
            <p:cNvPr id="8" name="Picture 7">
              <a:extLst>
                <a:ext uri="{FF2B5EF4-FFF2-40B4-BE49-F238E27FC236}">
                  <a16:creationId xmlns:a16="http://schemas.microsoft.com/office/drawing/2014/main" id="{B0BBFED9-96AD-E14D-91E9-1B0E479DCA61}"/>
                </a:ext>
              </a:extLst>
            </p:cNvPr>
            <p:cNvPicPr>
              <a:picLocks noChangeAspect="1"/>
            </p:cNvPicPr>
            <p:nvPr/>
          </p:nvPicPr>
          <p:blipFill rotWithShape="1">
            <a:blip r:embed="rId5"/>
            <a:srcRect b="77272"/>
            <a:stretch/>
          </p:blipFill>
          <p:spPr>
            <a:xfrm>
              <a:off x="6590114" y="3697917"/>
              <a:ext cx="3849197" cy="759783"/>
            </a:xfrm>
            <a:prstGeom prst="rect">
              <a:avLst/>
            </a:prstGeom>
          </p:spPr>
        </p:pic>
        <p:pic>
          <p:nvPicPr>
            <p:cNvPr id="10" name="Picture 9">
              <a:extLst>
                <a:ext uri="{FF2B5EF4-FFF2-40B4-BE49-F238E27FC236}">
                  <a16:creationId xmlns:a16="http://schemas.microsoft.com/office/drawing/2014/main" id="{66C78F0F-0AE1-CA39-54CD-B318FF165ED3}"/>
                </a:ext>
              </a:extLst>
            </p:cNvPr>
            <p:cNvPicPr>
              <a:picLocks noChangeAspect="1"/>
            </p:cNvPicPr>
            <p:nvPr/>
          </p:nvPicPr>
          <p:blipFill rotWithShape="1">
            <a:blip r:embed="rId5"/>
            <a:srcRect t="27742" b="51960"/>
            <a:stretch/>
          </p:blipFill>
          <p:spPr>
            <a:xfrm>
              <a:off x="6590114" y="4453428"/>
              <a:ext cx="3849197" cy="678541"/>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611C398-B0C8-DFE9-D3D1-79D3EF5BF6B6}"/>
              </a:ext>
            </a:extLst>
          </p:cNvPr>
          <p:cNvSpPr txBox="1">
            <a:spLocks noChangeArrowheads="1"/>
          </p:cNvSpPr>
          <p:nvPr/>
        </p:nvSpPr>
        <p:spPr bwMode="auto">
          <a:xfrm>
            <a:off x="355599" y="4632895"/>
            <a:ext cx="7918143"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BUILDING HISTORY - BANTAM ANNEX – </a:t>
            </a:r>
            <a:r>
              <a:rPr lang="en-US" altLang="en-US" sz="1800" i="1" dirty="0">
                <a:latin typeface="Goudy Old Style" panose="02020502050305020303" pitchFamily="18" charset="0"/>
              </a:rPr>
              <a:t>PROGRESSIVE ARCHITECTURE</a:t>
            </a:r>
          </a:p>
        </p:txBody>
      </p:sp>
      <p:pic>
        <p:nvPicPr>
          <p:cNvPr id="9" name="Picture 8" descr="A picture containing text, tableware, plate, dishware&#10;&#10;Description automatically generated">
            <a:extLst>
              <a:ext uri="{FF2B5EF4-FFF2-40B4-BE49-F238E27FC236}">
                <a16:creationId xmlns:a16="http://schemas.microsoft.com/office/drawing/2014/main" id="{3CC93250-FFBB-9219-E19A-5754536999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pic>
        <p:nvPicPr>
          <p:cNvPr id="3" name="Picture 2" descr="A collage of a school&#10;&#10;Description automatically generated">
            <a:extLst>
              <a:ext uri="{FF2B5EF4-FFF2-40B4-BE49-F238E27FC236}">
                <a16:creationId xmlns:a16="http://schemas.microsoft.com/office/drawing/2014/main" id="{80442415-98B8-E683-E0C0-9395D7F716B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59769" y="605885"/>
            <a:ext cx="4985085" cy="3660261"/>
          </a:xfrm>
          <a:prstGeom prst="rect">
            <a:avLst/>
          </a:prstGeom>
        </p:spPr>
      </p:pic>
      <p:pic>
        <p:nvPicPr>
          <p:cNvPr id="6" name="Picture 5" descr="A group of children in a classroom&#10;&#10;Description automatically generated">
            <a:extLst>
              <a:ext uri="{FF2B5EF4-FFF2-40B4-BE49-F238E27FC236}">
                <a16:creationId xmlns:a16="http://schemas.microsoft.com/office/drawing/2014/main" id="{F2C0A25A-6C02-B5E6-6687-138151B9976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1007" y="605885"/>
            <a:ext cx="4995393" cy="3660261"/>
          </a:xfrm>
          <a:prstGeom prst="rect">
            <a:avLst/>
          </a:prstGeom>
        </p:spPr>
      </p:pic>
    </p:spTree>
    <p:extLst>
      <p:ext uri="{BB962C8B-B14F-4D97-AF65-F5344CB8AC3E}">
        <p14:creationId xmlns:p14="http://schemas.microsoft.com/office/powerpoint/2010/main" val="1615201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611C398-B0C8-DFE9-D3D1-79D3EF5BF6B6}"/>
              </a:ext>
            </a:extLst>
          </p:cNvPr>
          <p:cNvSpPr txBox="1">
            <a:spLocks noChangeArrowheads="1"/>
          </p:cNvSpPr>
          <p:nvPr/>
        </p:nvSpPr>
        <p:spPr bwMode="auto">
          <a:xfrm>
            <a:off x="355599" y="4632895"/>
            <a:ext cx="7918143"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BUILDING HISTORY - BANTAM ANNEX – </a:t>
            </a:r>
            <a:r>
              <a:rPr lang="en-US" altLang="en-US" sz="1800" i="1" dirty="0">
                <a:latin typeface="Goudy Old Style" panose="02020502050305020303" pitchFamily="18" charset="0"/>
              </a:rPr>
              <a:t>PROGRESSIVE ARCHITECTURE</a:t>
            </a:r>
          </a:p>
        </p:txBody>
      </p:sp>
      <p:pic>
        <p:nvPicPr>
          <p:cNvPr id="9" name="Picture 8" descr="A picture containing text, tableware, plate, dishware&#10;&#10;Description automatically generated">
            <a:extLst>
              <a:ext uri="{FF2B5EF4-FFF2-40B4-BE49-F238E27FC236}">
                <a16:creationId xmlns:a16="http://schemas.microsoft.com/office/drawing/2014/main" id="{3CC93250-FFBB-9219-E19A-5754536999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pic>
        <p:nvPicPr>
          <p:cNvPr id="5" name="Picture 4" descr="A collage of a building&#10;&#10;Description automatically generated">
            <a:extLst>
              <a:ext uri="{FF2B5EF4-FFF2-40B4-BE49-F238E27FC236}">
                <a16:creationId xmlns:a16="http://schemas.microsoft.com/office/drawing/2014/main" id="{FD2CF902-A456-A3DA-32F7-6857E76CCE0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86400" y="609835"/>
            <a:ext cx="4995392" cy="3656311"/>
          </a:xfrm>
          <a:prstGeom prst="rect">
            <a:avLst/>
          </a:prstGeom>
        </p:spPr>
      </p:pic>
      <p:pic>
        <p:nvPicPr>
          <p:cNvPr id="15" name="Picture 14" descr="A building with a fence and a circle&#10;&#10;Description automatically generated">
            <a:extLst>
              <a:ext uri="{FF2B5EF4-FFF2-40B4-BE49-F238E27FC236}">
                <a16:creationId xmlns:a16="http://schemas.microsoft.com/office/drawing/2014/main" id="{59CF9433-8E34-ED29-BC1F-2131ACDBB12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1524" y="1937289"/>
            <a:ext cx="4974821" cy="1338783"/>
          </a:xfrm>
          <a:prstGeom prst="rect">
            <a:avLst/>
          </a:prstGeom>
        </p:spPr>
      </p:pic>
      <p:sp>
        <p:nvSpPr>
          <p:cNvPr id="17" name="TextBox 16">
            <a:extLst>
              <a:ext uri="{FF2B5EF4-FFF2-40B4-BE49-F238E27FC236}">
                <a16:creationId xmlns:a16="http://schemas.microsoft.com/office/drawing/2014/main" id="{9D3F3A86-08C7-9B2F-AE4F-70471AD3D986}"/>
              </a:ext>
            </a:extLst>
          </p:cNvPr>
          <p:cNvSpPr txBox="1"/>
          <p:nvPr/>
        </p:nvSpPr>
        <p:spPr>
          <a:xfrm>
            <a:off x="491008" y="609835"/>
            <a:ext cx="4826460" cy="1169551"/>
          </a:xfrm>
          <a:prstGeom prst="rect">
            <a:avLst/>
          </a:prstGeom>
          <a:noFill/>
        </p:spPr>
        <p:txBody>
          <a:bodyPr wrap="square" rtlCol="0">
            <a:spAutoFit/>
          </a:bodyPr>
          <a:lstStyle/>
          <a:p>
            <a:pPr marL="285750" indent="-285750">
              <a:buFont typeface="Arial" panose="020B0604020202020204" pitchFamily="34" charset="0"/>
              <a:buChar char="•"/>
            </a:pPr>
            <a:r>
              <a:rPr lang="en-US" sz="1400" dirty="0">
                <a:latin typeface="Goudy Old Style" panose="02020502050305020303" pitchFamily="18" charset="0"/>
              </a:rPr>
              <a:t>The Bantam Elementary School was featured in the magazine, </a:t>
            </a:r>
            <a:r>
              <a:rPr lang="en-US" sz="1400" i="1" dirty="0">
                <a:latin typeface="Goudy Old Style" panose="02020502050305020303" pitchFamily="18" charset="0"/>
              </a:rPr>
              <a:t>Progressive Architecture</a:t>
            </a:r>
            <a:r>
              <a:rPr lang="en-US" sz="1400" dirty="0">
                <a:latin typeface="Goudy Old Style" panose="02020502050305020303" pitchFamily="18" charset="0"/>
              </a:rPr>
              <a:t>, in January 1954 and February 1957. </a:t>
            </a:r>
          </a:p>
          <a:p>
            <a:pPr marL="285750" indent="-285750">
              <a:buFont typeface="Arial" panose="020B0604020202020204" pitchFamily="34" charset="0"/>
              <a:buChar char="•"/>
            </a:pPr>
            <a:r>
              <a:rPr lang="en-US" sz="1400" dirty="0">
                <a:latin typeface="Goudy Old Style" panose="02020502050305020303" pitchFamily="18" charset="0"/>
              </a:rPr>
              <a:t>The school received an award citation in 1954 in the “Design for Education” category of the magazine. </a:t>
            </a:r>
          </a:p>
          <a:p>
            <a:pPr marL="285750" indent="-285750">
              <a:buFont typeface="Arial" panose="020B0604020202020204" pitchFamily="34" charset="0"/>
              <a:buChar char="•"/>
            </a:pPr>
            <a:r>
              <a:rPr lang="en-US" sz="1400" dirty="0">
                <a:latin typeface="Goudy Old Style" panose="02020502050305020303" pitchFamily="18" charset="0"/>
              </a:rPr>
              <a:t>Basis of Design was Daylight, Efficiency and Cost Control</a:t>
            </a:r>
          </a:p>
        </p:txBody>
      </p:sp>
      <p:pic>
        <p:nvPicPr>
          <p:cNvPr id="19" name="Picture 18">
            <a:extLst>
              <a:ext uri="{FF2B5EF4-FFF2-40B4-BE49-F238E27FC236}">
                <a16:creationId xmlns:a16="http://schemas.microsoft.com/office/drawing/2014/main" id="{F89E33CE-D6CD-7906-58C6-47D23C36D0BA}"/>
              </a:ext>
            </a:extLst>
          </p:cNvPr>
          <p:cNvPicPr>
            <a:picLocks noChangeAspect="1"/>
          </p:cNvPicPr>
          <p:nvPr/>
        </p:nvPicPr>
        <p:blipFill>
          <a:blip r:embed="rId6"/>
          <a:stretch>
            <a:fillRect/>
          </a:stretch>
        </p:blipFill>
        <p:spPr>
          <a:xfrm>
            <a:off x="431524" y="3337267"/>
            <a:ext cx="3226076" cy="1055935"/>
          </a:xfrm>
          <a:prstGeom prst="rect">
            <a:avLst/>
          </a:prstGeom>
        </p:spPr>
      </p:pic>
    </p:spTree>
    <p:extLst>
      <p:ext uri="{BB962C8B-B14F-4D97-AF65-F5344CB8AC3E}">
        <p14:creationId xmlns:p14="http://schemas.microsoft.com/office/powerpoint/2010/main" val="175423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611C398-B0C8-DFE9-D3D1-79D3EF5BF6B6}"/>
              </a:ext>
            </a:extLst>
          </p:cNvPr>
          <p:cNvSpPr txBox="1">
            <a:spLocks noChangeArrowheads="1"/>
          </p:cNvSpPr>
          <p:nvPr/>
        </p:nvSpPr>
        <p:spPr bwMode="auto">
          <a:xfrm>
            <a:off x="355600" y="4632895"/>
            <a:ext cx="72795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BUILDING HISTORY - BANTAM ANNEX</a:t>
            </a:r>
          </a:p>
        </p:txBody>
      </p:sp>
      <p:pic>
        <p:nvPicPr>
          <p:cNvPr id="9" name="Picture 8" descr="A picture containing text, tableware, plate, dishware&#10;&#10;Description automatically generated">
            <a:extLst>
              <a:ext uri="{FF2B5EF4-FFF2-40B4-BE49-F238E27FC236}">
                <a16:creationId xmlns:a16="http://schemas.microsoft.com/office/drawing/2014/main" id="{3CC93250-FFBB-9219-E19A-5754536999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pic>
        <p:nvPicPr>
          <p:cNvPr id="14" name="Picture 13" descr="A couple of photos of a parking garage&#10;&#10;Description automatically generated">
            <a:extLst>
              <a:ext uri="{FF2B5EF4-FFF2-40B4-BE49-F238E27FC236}">
                <a16:creationId xmlns:a16="http://schemas.microsoft.com/office/drawing/2014/main" id="{E678672A-0129-217F-6908-D0923D5B98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6263" y="466414"/>
            <a:ext cx="9980273" cy="4048860"/>
          </a:xfrm>
          <a:prstGeom prst="rect">
            <a:avLst/>
          </a:prstGeom>
        </p:spPr>
      </p:pic>
    </p:spTree>
    <p:extLst>
      <p:ext uri="{BB962C8B-B14F-4D97-AF65-F5344CB8AC3E}">
        <p14:creationId xmlns:p14="http://schemas.microsoft.com/office/powerpoint/2010/main" val="1712638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p:cNvSpPr txBox="1">
            <a:spLocks noChangeArrowheads="1"/>
          </p:cNvSpPr>
          <p:nvPr/>
        </p:nvSpPr>
        <p:spPr bwMode="auto">
          <a:xfrm>
            <a:off x="355600" y="4632895"/>
            <a:ext cx="72795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CONDITIONS ASSESSMENT – BANTAM ANNEX</a:t>
            </a:r>
          </a:p>
        </p:txBody>
      </p:sp>
      <p:pic>
        <p:nvPicPr>
          <p:cNvPr id="2" name="Picture 1" descr="A picture containing text, tableware, plate, dishware&#10;&#10;Description automatically generated">
            <a:extLst>
              <a:ext uri="{FF2B5EF4-FFF2-40B4-BE49-F238E27FC236}">
                <a16:creationId xmlns:a16="http://schemas.microsoft.com/office/drawing/2014/main" id="{DD328C25-073B-CBBB-F24E-E97A4686AA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pic>
        <p:nvPicPr>
          <p:cNvPr id="10" name="Picture 9" descr="A parking lot with cars parked in front of a building&#10;&#10;Description automatically generated">
            <a:extLst>
              <a:ext uri="{FF2B5EF4-FFF2-40B4-BE49-F238E27FC236}">
                <a16:creationId xmlns:a16="http://schemas.microsoft.com/office/drawing/2014/main" id="{2F8847A9-9E7B-F866-FF27-95038C4C9E9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8437" t="5549" r="42" b="50303"/>
          <a:stretch/>
        </p:blipFill>
        <p:spPr>
          <a:xfrm>
            <a:off x="444544" y="415635"/>
            <a:ext cx="10083711" cy="4095405"/>
          </a:xfrm>
          <a:prstGeom prst="rect">
            <a:avLst/>
          </a:prstGeom>
        </p:spPr>
      </p:pic>
    </p:spTree>
    <p:extLst>
      <p:ext uri="{BB962C8B-B14F-4D97-AF65-F5344CB8AC3E}">
        <p14:creationId xmlns:p14="http://schemas.microsoft.com/office/powerpoint/2010/main" val="1859195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611C398-B0C8-DFE9-D3D1-79D3EF5BF6B6}"/>
              </a:ext>
            </a:extLst>
          </p:cNvPr>
          <p:cNvSpPr txBox="1">
            <a:spLocks noChangeArrowheads="1"/>
          </p:cNvSpPr>
          <p:nvPr/>
        </p:nvSpPr>
        <p:spPr bwMode="auto">
          <a:xfrm>
            <a:off x="355600" y="4632895"/>
            <a:ext cx="72795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CONDITIONS ASSESSMENT - BANTAM ANNEX</a:t>
            </a:r>
          </a:p>
        </p:txBody>
      </p:sp>
      <p:pic>
        <p:nvPicPr>
          <p:cNvPr id="9" name="Picture 8" descr="A picture containing text, tableware, plate, dishware&#10;&#10;Description automatically generated">
            <a:extLst>
              <a:ext uri="{FF2B5EF4-FFF2-40B4-BE49-F238E27FC236}">
                <a16:creationId xmlns:a16="http://schemas.microsoft.com/office/drawing/2014/main" id="{3CC93250-FFBB-9219-E19A-5754536999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sp>
        <p:nvSpPr>
          <p:cNvPr id="5" name="TextBox 4">
            <a:extLst>
              <a:ext uri="{FF2B5EF4-FFF2-40B4-BE49-F238E27FC236}">
                <a16:creationId xmlns:a16="http://schemas.microsoft.com/office/drawing/2014/main" id="{52DE08F3-77B6-1B7C-168A-27F43A5FC6B0}"/>
              </a:ext>
            </a:extLst>
          </p:cNvPr>
          <p:cNvSpPr txBox="1"/>
          <p:nvPr/>
        </p:nvSpPr>
        <p:spPr>
          <a:xfrm>
            <a:off x="6636930" y="438325"/>
            <a:ext cx="3953483" cy="1200329"/>
          </a:xfrm>
          <a:prstGeom prst="rect">
            <a:avLst/>
          </a:prstGeom>
          <a:noFill/>
        </p:spPr>
        <p:txBody>
          <a:bodyPr wrap="square" rtlCol="0">
            <a:spAutoFit/>
          </a:bodyPr>
          <a:lstStyle/>
          <a:p>
            <a:r>
              <a:rPr lang="en-US" sz="1600" u="sng" dirty="0">
                <a:latin typeface="Goudy Old Style" panose="02020502050305020303" pitchFamily="18" charset="0"/>
              </a:rPr>
              <a:t>Site:</a:t>
            </a:r>
          </a:p>
          <a:p>
            <a:endParaRPr lang="en-US" sz="1400" dirty="0">
              <a:latin typeface="Goudy Old Style" panose="02020502050305020303" pitchFamily="18" charset="0"/>
            </a:endParaRPr>
          </a:p>
          <a:p>
            <a:pPr marL="285750" indent="-285750">
              <a:buFont typeface="Arial" panose="020B0604020202020204" pitchFamily="34" charset="0"/>
              <a:buChar char="•"/>
            </a:pPr>
            <a:r>
              <a:rPr lang="en-US" sz="1400" dirty="0">
                <a:latin typeface="Goudy Old Style" panose="02020502050305020303" pitchFamily="18" charset="0"/>
              </a:rPr>
              <a:t>Parking is disproportionate to the current use, and site paving &amp; curbs are generally in poor condition.</a:t>
            </a:r>
          </a:p>
        </p:txBody>
      </p:sp>
      <p:pic>
        <p:nvPicPr>
          <p:cNvPr id="3" name="Picture 2" descr="A road with rocks and grass&#10;&#10;Description automatically generated">
            <a:extLst>
              <a:ext uri="{FF2B5EF4-FFF2-40B4-BE49-F238E27FC236}">
                <a16:creationId xmlns:a16="http://schemas.microsoft.com/office/drawing/2014/main" id="{CD91C533-5679-3F2F-5677-E285672F84F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3081798" y="946200"/>
            <a:ext cx="4063008" cy="3047256"/>
          </a:xfrm>
          <a:prstGeom prst="rect">
            <a:avLst/>
          </a:prstGeom>
        </p:spPr>
      </p:pic>
      <p:pic>
        <p:nvPicPr>
          <p:cNvPr id="10" name="Picture 9" descr="A road with a parking lot and grass&#10;&#10;Description automatically generated">
            <a:extLst>
              <a:ext uri="{FF2B5EF4-FFF2-40B4-BE49-F238E27FC236}">
                <a16:creationId xmlns:a16="http://schemas.microsoft.com/office/drawing/2014/main" id="{7CF8F4AD-3468-4C8F-774C-9C0CDB7696E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63174" y="946201"/>
            <a:ext cx="4063007" cy="3047255"/>
          </a:xfrm>
          <a:prstGeom prst="rect">
            <a:avLst/>
          </a:prstGeom>
        </p:spPr>
      </p:pic>
      <p:pic>
        <p:nvPicPr>
          <p:cNvPr id="4" name="Picture 3" descr="A rock on the grass&#10;&#10;Description automatically generated">
            <a:extLst>
              <a:ext uri="{FF2B5EF4-FFF2-40B4-BE49-F238E27FC236}">
                <a16:creationId xmlns:a16="http://schemas.microsoft.com/office/drawing/2014/main" id="{882D620A-E56F-BD15-0C58-859FCB373D7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1578" b="15047"/>
          <a:stretch/>
        </p:blipFill>
        <p:spPr>
          <a:xfrm>
            <a:off x="6734647" y="2413756"/>
            <a:ext cx="3793451" cy="208757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611C398-B0C8-DFE9-D3D1-79D3EF5BF6B6}"/>
              </a:ext>
            </a:extLst>
          </p:cNvPr>
          <p:cNvSpPr txBox="1">
            <a:spLocks noChangeArrowheads="1"/>
          </p:cNvSpPr>
          <p:nvPr/>
        </p:nvSpPr>
        <p:spPr bwMode="auto">
          <a:xfrm>
            <a:off x="355600" y="4632895"/>
            <a:ext cx="72795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CONDITIONS ASSESSMENT - BANTAM ANNEX</a:t>
            </a:r>
          </a:p>
        </p:txBody>
      </p:sp>
      <p:pic>
        <p:nvPicPr>
          <p:cNvPr id="9" name="Picture 8" descr="A picture containing text, tableware, plate, dishware&#10;&#10;Description automatically generated">
            <a:extLst>
              <a:ext uri="{FF2B5EF4-FFF2-40B4-BE49-F238E27FC236}">
                <a16:creationId xmlns:a16="http://schemas.microsoft.com/office/drawing/2014/main" id="{3CC93250-FFBB-9219-E19A-5754536999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sp>
        <p:nvSpPr>
          <p:cNvPr id="5" name="TextBox 4">
            <a:extLst>
              <a:ext uri="{FF2B5EF4-FFF2-40B4-BE49-F238E27FC236}">
                <a16:creationId xmlns:a16="http://schemas.microsoft.com/office/drawing/2014/main" id="{52DE08F3-77B6-1B7C-168A-27F43A5FC6B0}"/>
              </a:ext>
            </a:extLst>
          </p:cNvPr>
          <p:cNvSpPr txBox="1"/>
          <p:nvPr/>
        </p:nvSpPr>
        <p:spPr>
          <a:xfrm>
            <a:off x="6640217" y="438325"/>
            <a:ext cx="3950196" cy="2062103"/>
          </a:xfrm>
          <a:prstGeom prst="rect">
            <a:avLst/>
          </a:prstGeom>
          <a:noFill/>
        </p:spPr>
        <p:txBody>
          <a:bodyPr wrap="square" rtlCol="0">
            <a:spAutoFit/>
          </a:bodyPr>
          <a:lstStyle/>
          <a:p>
            <a:r>
              <a:rPr lang="en-US" sz="1600" u="sng" dirty="0">
                <a:latin typeface="Goudy Old Style" panose="02020502050305020303" pitchFamily="18" charset="0"/>
              </a:rPr>
              <a:t>Structure: </a:t>
            </a:r>
          </a:p>
          <a:p>
            <a:endParaRPr lang="en-US" sz="1400" b="1" u="sng" dirty="0">
              <a:latin typeface="Goudy Old Style" panose="02020502050305020303" pitchFamily="18" charset="0"/>
            </a:endParaRPr>
          </a:p>
          <a:p>
            <a:pPr marL="285750" indent="-285750">
              <a:buFont typeface="Arial" panose="020B0604020202020204" pitchFamily="34" charset="0"/>
              <a:buChar char="•"/>
            </a:pPr>
            <a:r>
              <a:rPr lang="en-US" sz="1400" dirty="0">
                <a:latin typeface="Goudy Old Style" panose="02020502050305020303" pitchFamily="18" charset="0"/>
              </a:rPr>
              <a:t>Laminated wood beams over loadbearing concrete masonry units (CMU).</a:t>
            </a:r>
          </a:p>
          <a:p>
            <a:pPr marL="285750" indent="-285750">
              <a:buFont typeface="Arial" panose="020B0604020202020204" pitchFamily="34" charset="0"/>
              <a:buChar char="•"/>
            </a:pPr>
            <a:r>
              <a:rPr lang="en-US" sz="1400" dirty="0">
                <a:latin typeface="Goudy Old Style" panose="02020502050305020303" pitchFamily="18" charset="0"/>
              </a:rPr>
              <a:t>The structural steel used for the main entry canopy is sound, but the paint finish is in poor condition.</a:t>
            </a:r>
          </a:p>
          <a:p>
            <a:pPr marL="285750" indent="-285750">
              <a:buFont typeface="Arial" panose="020B0604020202020204" pitchFamily="34" charset="0"/>
              <a:buChar char="•"/>
            </a:pPr>
            <a:r>
              <a:rPr lang="en-US" sz="1400" dirty="0">
                <a:latin typeface="Goudy Old Style" panose="02020502050305020303" pitchFamily="18" charset="0"/>
              </a:rPr>
              <a:t>Portions of the exterior CMU, primarily at outside corners, are damaged or cracking. </a:t>
            </a:r>
          </a:p>
        </p:txBody>
      </p:sp>
      <p:pic>
        <p:nvPicPr>
          <p:cNvPr id="6" name="Picture 5" descr="A room with chairs and tables&#10;&#10;Description automatically generated">
            <a:extLst>
              <a:ext uri="{FF2B5EF4-FFF2-40B4-BE49-F238E27FC236}">
                <a16:creationId xmlns:a16="http://schemas.microsoft.com/office/drawing/2014/main" id="{15BA922D-8E2A-209A-5CA9-9507100CCBC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6648" y="946201"/>
            <a:ext cx="4063006" cy="3047255"/>
          </a:xfrm>
          <a:prstGeom prst="rect">
            <a:avLst/>
          </a:prstGeom>
        </p:spPr>
      </p:pic>
      <p:pic>
        <p:nvPicPr>
          <p:cNvPr id="11" name="Picture 10" descr="A metal post on a sidewalk&#10;&#10;Description automatically generated">
            <a:extLst>
              <a:ext uri="{FF2B5EF4-FFF2-40B4-BE49-F238E27FC236}">
                <a16:creationId xmlns:a16="http://schemas.microsoft.com/office/drawing/2014/main" id="{B5F0AF02-FD08-3C49-92A0-551C447C79C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3085086" y="946201"/>
            <a:ext cx="4063007" cy="3047255"/>
          </a:xfrm>
          <a:prstGeom prst="rect">
            <a:avLst/>
          </a:prstGeom>
        </p:spPr>
      </p:pic>
      <p:pic>
        <p:nvPicPr>
          <p:cNvPr id="8" name="Picture 7" descr="A grass and a building&#10;&#10;Description automatically generated with medium confidence">
            <a:extLst>
              <a:ext uri="{FF2B5EF4-FFF2-40B4-BE49-F238E27FC236}">
                <a16:creationId xmlns:a16="http://schemas.microsoft.com/office/drawing/2014/main" id="{EFFCE7D4-736F-0D37-BDE2-B857338F537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3562" b="22536"/>
          <a:stretch/>
        </p:blipFill>
        <p:spPr>
          <a:xfrm>
            <a:off x="6734696" y="2408018"/>
            <a:ext cx="3786877" cy="2098973"/>
          </a:xfrm>
          <a:prstGeom prst="rect">
            <a:avLst/>
          </a:prstGeom>
        </p:spPr>
      </p:pic>
    </p:spTree>
    <p:extLst>
      <p:ext uri="{BB962C8B-B14F-4D97-AF65-F5344CB8AC3E}">
        <p14:creationId xmlns:p14="http://schemas.microsoft.com/office/powerpoint/2010/main" val="6264717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611C398-B0C8-DFE9-D3D1-79D3EF5BF6B6}"/>
              </a:ext>
            </a:extLst>
          </p:cNvPr>
          <p:cNvSpPr txBox="1">
            <a:spLocks noChangeArrowheads="1"/>
          </p:cNvSpPr>
          <p:nvPr/>
        </p:nvSpPr>
        <p:spPr bwMode="auto">
          <a:xfrm>
            <a:off x="355600" y="4632895"/>
            <a:ext cx="72795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CONDITIONS ASSESSMENT - BANTAM ANNEX</a:t>
            </a:r>
          </a:p>
        </p:txBody>
      </p:sp>
      <p:pic>
        <p:nvPicPr>
          <p:cNvPr id="9" name="Picture 8" descr="A picture containing text, tableware, plate, dishware&#10;&#10;Description automatically generated">
            <a:extLst>
              <a:ext uri="{FF2B5EF4-FFF2-40B4-BE49-F238E27FC236}">
                <a16:creationId xmlns:a16="http://schemas.microsoft.com/office/drawing/2014/main" id="{3CC93250-FFBB-9219-E19A-5754536999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sp>
        <p:nvSpPr>
          <p:cNvPr id="5" name="TextBox 4">
            <a:extLst>
              <a:ext uri="{FF2B5EF4-FFF2-40B4-BE49-F238E27FC236}">
                <a16:creationId xmlns:a16="http://schemas.microsoft.com/office/drawing/2014/main" id="{52DE08F3-77B6-1B7C-168A-27F43A5FC6B0}"/>
              </a:ext>
            </a:extLst>
          </p:cNvPr>
          <p:cNvSpPr txBox="1"/>
          <p:nvPr/>
        </p:nvSpPr>
        <p:spPr>
          <a:xfrm>
            <a:off x="6631693" y="438325"/>
            <a:ext cx="3958720" cy="2923877"/>
          </a:xfrm>
          <a:prstGeom prst="rect">
            <a:avLst/>
          </a:prstGeom>
          <a:noFill/>
        </p:spPr>
        <p:txBody>
          <a:bodyPr wrap="square" rtlCol="0">
            <a:spAutoFit/>
          </a:bodyPr>
          <a:lstStyle/>
          <a:p>
            <a:r>
              <a:rPr lang="en-US" sz="1600" u="sng" dirty="0">
                <a:latin typeface="Goudy Old Style" panose="02020502050305020303" pitchFamily="18" charset="0"/>
              </a:rPr>
              <a:t>Building Exterior:</a:t>
            </a:r>
          </a:p>
          <a:p>
            <a:endParaRPr lang="en-US" sz="1400" b="1" u="sng" dirty="0">
              <a:latin typeface="Goudy Old Style" panose="02020502050305020303" pitchFamily="18" charset="0"/>
            </a:endParaRPr>
          </a:p>
          <a:p>
            <a:pPr marL="285750" indent="-285750">
              <a:buFont typeface="Arial" panose="020B0604020202020204" pitchFamily="34" charset="0"/>
              <a:buChar char="•"/>
            </a:pPr>
            <a:r>
              <a:rPr lang="en-US" sz="1400" dirty="0">
                <a:latin typeface="Goudy Old Style" panose="02020502050305020303" pitchFamily="18" charset="0"/>
              </a:rPr>
              <a:t>Walls:</a:t>
            </a:r>
          </a:p>
          <a:p>
            <a:pPr marL="833438" lvl="1" indent="-285750">
              <a:buFont typeface="Arial" panose="020B0604020202020204" pitchFamily="34" charset="0"/>
              <a:buChar char="•"/>
            </a:pPr>
            <a:r>
              <a:rPr lang="en-US" sz="1400" dirty="0">
                <a:latin typeface="Goudy Old Style" panose="02020502050305020303" pitchFamily="18" charset="0"/>
              </a:rPr>
              <a:t>Painted CMU.</a:t>
            </a:r>
          </a:p>
          <a:p>
            <a:pPr marL="285750" indent="-285750">
              <a:buFont typeface="Arial" panose="020B0604020202020204" pitchFamily="34" charset="0"/>
              <a:buChar char="•"/>
            </a:pPr>
            <a:endParaRPr lang="en-US" sz="1400" dirty="0">
              <a:latin typeface="Goudy Old Style" panose="02020502050305020303" pitchFamily="18" charset="0"/>
            </a:endParaRPr>
          </a:p>
          <a:p>
            <a:pPr marL="285750" indent="-285750">
              <a:buFont typeface="Arial" panose="020B0604020202020204" pitchFamily="34" charset="0"/>
              <a:buChar char="•"/>
            </a:pPr>
            <a:r>
              <a:rPr lang="en-US" sz="1400" dirty="0">
                <a:latin typeface="Goudy Old Style" panose="02020502050305020303" pitchFamily="18" charset="0"/>
              </a:rPr>
              <a:t>Windows:</a:t>
            </a:r>
          </a:p>
          <a:p>
            <a:pPr marL="833438" lvl="1" indent="-285750">
              <a:buFont typeface="Arial" panose="020B0604020202020204" pitchFamily="34" charset="0"/>
              <a:buChar char="•"/>
            </a:pPr>
            <a:r>
              <a:rPr lang="en-US" sz="1400" dirty="0">
                <a:latin typeface="Goudy Old Style" panose="02020502050305020303" pitchFamily="18" charset="0"/>
              </a:rPr>
              <a:t>Wood-framed window systems have rotted in several locations, most commonly along the sills.</a:t>
            </a:r>
          </a:p>
          <a:p>
            <a:pPr marL="833438" lvl="1" indent="-285750">
              <a:buFont typeface="Arial" panose="020B0604020202020204" pitchFamily="34" charset="0"/>
              <a:buChar char="•"/>
            </a:pPr>
            <a:r>
              <a:rPr lang="en-US" sz="1400" dirty="0">
                <a:latin typeface="Goudy Old Style" panose="02020502050305020303" pitchFamily="18" charset="0"/>
              </a:rPr>
              <a:t>The single-pane glazing is inefficient.  </a:t>
            </a:r>
          </a:p>
          <a:p>
            <a:pPr marL="833438" lvl="1" indent="-285750">
              <a:buFont typeface="Arial" panose="020B0604020202020204" pitchFamily="34" charset="0"/>
              <a:buChar char="•"/>
            </a:pPr>
            <a:r>
              <a:rPr lang="en-US" sz="1400" dirty="0">
                <a:latin typeface="Goudy Old Style" panose="02020502050305020303" pitchFamily="18" charset="0"/>
              </a:rPr>
              <a:t>Exterior wood doors &amp; frames have rotted in some locations, and the paint finishes are generally in poor condition.  </a:t>
            </a:r>
          </a:p>
        </p:txBody>
      </p:sp>
      <p:pic>
        <p:nvPicPr>
          <p:cNvPr id="4" name="Picture 3" descr="A building with a door and a window&#10;&#10;Description automatically generated">
            <a:extLst>
              <a:ext uri="{FF2B5EF4-FFF2-40B4-BE49-F238E27FC236}">
                <a16:creationId xmlns:a16="http://schemas.microsoft.com/office/drawing/2014/main" id="{A276EDC5-82EC-D6DC-B706-C9E30B71E96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62955" y="944410"/>
            <a:ext cx="4063006" cy="3047255"/>
          </a:xfrm>
          <a:prstGeom prst="rect">
            <a:avLst/>
          </a:prstGeom>
        </p:spPr>
      </p:pic>
      <p:pic>
        <p:nvPicPr>
          <p:cNvPr id="3" name="Picture 2" descr="A window with a broken glass&#10;&#10;Description automatically generated">
            <a:extLst>
              <a:ext uri="{FF2B5EF4-FFF2-40B4-BE49-F238E27FC236}">
                <a16:creationId xmlns:a16="http://schemas.microsoft.com/office/drawing/2014/main" id="{B5D9269E-0CAC-5366-D0E7-50104D69D28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3074612" y="944410"/>
            <a:ext cx="4063007" cy="3047255"/>
          </a:xfrm>
          <a:prstGeom prst="rect">
            <a:avLst/>
          </a:prstGeom>
        </p:spPr>
      </p:pic>
    </p:spTree>
    <p:extLst>
      <p:ext uri="{BB962C8B-B14F-4D97-AF65-F5344CB8AC3E}">
        <p14:creationId xmlns:p14="http://schemas.microsoft.com/office/powerpoint/2010/main" val="668170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611C398-B0C8-DFE9-D3D1-79D3EF5BF6B6}"/>
              </a:ext>
            </a:extLst>
          </p:cNvPr>
          <p:cNvSpPr txBox="1">
            <a:spLocks noChangeArrowheads="1"/>
          </p:cNvSpPr>
          <p:nvPr/>
        </p:nvSpPr>
        <p:spPr bwMode="auto">
          <a:xfrm>
            <a:off x="355600" y="4632895"/>
            <a:ext cx="72795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BANTAM ANNEX - ROOF</a:t>
            </a:r>
          </a:p>
        </p:txBody>
      </p:sp>
      <p:pic>
        <p:nvPicPr>
          <p:cNvPr id="9" name="Picture 8" descr="A picture containing text, tableware, plate, dishware&#10;&#10;Description automatically generated">
            <a:extLst>
              <a:ext uri="{FF2B5EF4-FFF2-40B4-BE49-F238E27FC236}">
                <a16:creationId xmlns:a16="http://schemas.microsoft.com/office/drawing/2014/main" id="{3CC93250-FFBB-9219-E19A-5754536999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pic>
        <p:nvPicPr>
          <p:cNvPr id="3" name="Picture 2" descr="A close-up of a concrete base&#10;&#10;Description automatically generated">
            <a:extLst>
              <a:ext uri="{FF2B5EF4-FFF2-40B4-BE49-F238E27FC236}">
                <a16:creationId xmlns:a16="http://schemas.microsoft.com/office/drawing/2014/main" id="{E6169A91-9816-637D-62D1-725F4B26749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6397"/>
          <a:stretch/>
        </p:blipFill>
        <p:spPr>
          <a:xfrm>
            <a:off x="8503631" y="2870662"/>
            <a:ext cx="2032894" cy="1628880"/>
          </a:xfrm>
          <a:prstGeom prst="rect">
            <a:avLst/>
          </a:prstGeom>
        </p:spPr>
      </p:pic>
      <p:pic>
        <p:nvPicPr>
          <p:cNvPr id="5" name="Picture 4" descr="A roof with a flat roof&#10;&#10;Description automatically generated with medium confidence">
            <a:extLst>
              <a:ext uri="{FF2B5EF4-FFF2-40B4-BE49-F238E27FC236}">
                <a16:creationId xmlns:a16="http://schemas.microsoft.com/office/drawing/2014/main" id="{613EF112-54F0-1735-AC89-7D51BCB8D29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71601" y="944410"/>
            <a:ext cx="4063008" cy="3047256"/>
          </a:xfrm>
          <a:prstGeom prst="rect">
            <a:avLst/>
          </a:prstGeom>
        </p:spPr>
      </p:pic>
      <p:pic>
        <p:nvPicPr>
          <p:cNvPr id="8" name="Picture 7" descr="A bullet hole in a grey surface&#10;&#10;Description automatically generated">
            <a:extLst>
              <a:ext uri="{FF2B5EF4-FFF2-40B4-BE49-F238E27FC236}">
                <a16:creationId xmlns:a16="http://schemas.microsoft.com/office/drawing/2014/main" id="{D03F28CB-113E-F0F6-E3EA-B1DCAB31952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0590"/>
          <a:stretch/>
        </p:blipFill>
        <p:spPr>
          <a:xfrm>
            <a:off x="6696235" y="2870662"/>
            <a:ext cx="1724671" cy="1628880"/>
          </a:xfrm>
          <a:prstGeom prst="rect">
            <a:avLst/>
          </a:prstGeom>
        </p:spPr>
      </p:pic>
      <p:pic>
        <p:nvPicPr>
          <p:cNvPr id="11" name="Picture 10" descr="A gutter on a roof&#10;&#10;Description automatically generated">
            <a:extLst>
              <a:ext uri="{FF2B5EF4-FFF2-40B4-BE49-F238E27FC236}">
                <a16:creationId xmlns:a16="http://schemas.microsoft.com/office/drawing/2014/main" id="{E8BECE49-601D-85B7-5D19-B2F32B8DBB0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3058379" y="944410"/>
            <a:ext cx="4063008" cy="3047256"/>
          </a:xfrm>
          <a:prstGeom prst="rect">
            <a:avLst/>
          </a:prstGeom>
        </p:spPr>
      </p:pic>
      <p:sp>
        <p:nvSpPr>
          <p:cNvPr id="4" name="TextBox 3">
            <a:extLst>
              <a:ext uri="{FF2B5EF4-FFF2-40B4-BE49-F238E27FC236}">
                <a16:creationId xmlns:a16="http://schemas.microsoft.com/office/drawing/2014/main" id="{24F81017-ECE6-EF5E-F76E-9BB6330601E0}"/>
              </a:ext>
            </a:extLst>
          </p:cNvPr>
          <p:cNvSpPr txBox="1"/>
          <p:nvPr/>
        </p:nvSpPr>
        <p:spPr>
          <a:xfrm>
            <a:off x="6631693" y="438325"/>
            <a:ext cx="3958720" cy="1631216"/>
          </a:xfrm>
          <a:prstGeom prst="rect">
            <a:avLst/>
          </a:prstGeom>
          <a:noFill/>
        </p:spPr>
        <p:txBody>
          <a:bodyPr wrap="square" rtlCol="0">
            <a:spAutoFit/>
          </a:bodyPr>
          <a:lstStyle/>
          <a:p>
            <a:r>
              <a:rPr lang="en-US" sz="1600" u="sng" dirty="0">
                <a:latin typeface="Goudy Old Style" panose="02020502050305020303" pitchFamily="18" charset="0"/>
              </a:rPr>
              <a:t>Building Exterior:</a:t>
            </a:r>
          </a:p>
          <a:p>
            <a:endParaRPr lang="en-US" sz="1400" b="1" u="sng" dirty="0">
              <a:latin typeface="Goudy Old Style" panose="02020502050305020303" pitchFamily="18" charset="0"/>
            </a:endParaRPr>
          </a:p>
          <a:p>
            <a:pPr marL="285750" indent="-285750">
              <a:buFont typeface="Arial" panose="020B0604020202020204" pitchFamily="34" charset="0"/>
              <a:buChar char="•"/>
            </a:pPr>
            <a:r>
              <a:rPr lang="en-US" sz="1400" dirty="0">
                <a:latin typeface="Goudy Old Style" panose="02020502050305020303" pitchFamily="18" charset="0"/>
              </a:rPr>
              <a:t>Roof:</a:t>
            </a:r>
          </a:p>
          <a:p>
            <a:pPr marL="833438" lvl="1" indent="-285750">
              <a:buFont typeface="Arial" panose="020B0604020202020204" pitchFamily="34" charset="0"/>
              <a:buChar char="•"/>
            </a:pPr>
            <a:r>
              <a:rPr lang="en-US" sz="1400" dirty="0">
                <a:latin typeface="Goudy Old Style" panose="02020502050305020303" pitchFamily="18" charset="0"/>
              </a:rPr>
              <a:t>The single-ply EPDM roof is beyond its useful life.</a:t>
            </a:r>
          </a:p>
          <a:p>
            <a:pPr marL="833438" lvl="1" indent="-285750">
              <a:buFont typeface="Arial" panose="020B0604020202020204" pitchFamily="34" charset="0"/>
              <a:buChar char="•"/>
            </a:pPr>
            <a:r>
              <a:rPr lang="en-US" sz="1400" dirty="0">
                <a:latin typeface="Goudy Old Style" panose="02020502050305020303" pitchFamily="18" charset="0"/>
              </a:rPr>
              <a:t>Flashings are also generally in poor condition. </a:t>
            </a:r>
          </a:p>
        </p:txBody>
      </p:sp>
    </p:spTree>
    <p:extLst>
      <p:ext uri="{BB962C8B-B14F-4D97-AF65-F5344CB8AC3E}">
        <p14:creationId xmlns:p14="http://schemas.microsoft.com/office/powerpoint/2010/main" val="4196623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611C398-B0C8-DFE9-D3D1-79D3EF5BF6B6}"/>
              </a:ext>
            </a:extLst>
          </p:cNvPr>
          <p:cNvSpPr txBox="1">
            <a:spLocks noChangeArrowheads="1"/>
          </p:cNvSpPr>
          <p:nvPr/>
        </p:nvSpPr>
        <p:spPr bwMode="auto">
          <a:xfrm>
            <a:off x="355600" y="4632895"/>
            <a:ext cx="72795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CONDITIONS ASSESSMENT - BANTAM ANNEX</a:t>
            </a:r>
          </a:p>
        </p:txBody>
      </p:sp>
      <p:pic>
        <p:nvPicPr>
          <p:cNvPr id="9" name="Picture 8" descr="A picture containing text, tableware, plate, dishware&#10;&#10;Description automatically generated">
            <a:extLst>
              <a:ext uri="{FF2B5EF4-FFF2-40B4-BE49-F238E27FC236}">
                <a16:creationId xmlns:a16="http://schemas.microsoft.com/office/drawing/2014/main" id="{3CC93250-FFBB-9219-E19A-5754536999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sp>
        <p:nvSpPr>
          <p:cNvPr id="5" name="TextBox 4">
            <a:extLst>
              <a:ext uri="{FF2B5EF4-FFF2-40B4-BE49-F238E27FC236}">
                <a16:creationId xmlns:a16="http://schemas.microsoft.com/office/drawing/2014/main" id="{52DE08F3-77B6-1B7C-168A-27F43A5FC6B0}"/>
              </a:ext>
            </a:extLst>
          </p:cNvPr>
          <p:cNvSpPr txBox="1"/>
          <p:nvPr/>
        </p:nvSpPr>
        <p:spPr>
          <a:xfrm>
            <a:off x="6627083" y="438325"/>
            <a:ext cx="3963330" cy="2062103"/>
          </a:xfrm>
          <a:prstGeom prst="rect">
            <a:avLst/>
          </a:prstGeom>
          <a:noFill/>
        </p:spPr>
        <p:txBody>
          <a:bodyPr wrap="square" rtlCol="0">
            <a:spAutoFit/>
          </a:bodyPr>
          <a:lstStyle/>
          <a:p>
            <a:r>
              <a:rPr lang="en-US" sz="1600" u="sng" dirty="0">
                <a:latin typeface="Goudy Old Style" panose="02020502050305020303" pitchFamily="18" charset="0"/>
              </a:rPr>
              <a:t>Utilities:</a:t>
            </a:r>
          </a:p>
          <a:p>
            <a:endParaRPr lang="en-US" sz="1400" dirty="0">
              <a:latin typeface="Goudy Old Style" panose="02020502050305020303" pitchFamily="18" charset="0"/>
            </a:endParaRPr>
          </a:p>
          <a:p>
            <a:pPr marL="285750" indent="-285750">
              <a:buFont typeface="Arial" panose="020B0604020202020204" pitchFamily="34" charset="0"/>
              <a:buChar char="•"/>
            </a:pPr>
            <a:r>
              <a:rPr lang="en-US" sz="1400" dirty="0">
                <a:latin typeface="Goudy Old Style" panose="02020502050305020303" pitchFamily="18" charset="0"/>
              </a:rPr>
              <a:t>The end of the original water tank is visible from inside the Water Service Room. </a:t>
            </a:r>
          </a:p>
          <a:p>
            <a:pPr marL="285750" indent="-285750">
              <a:buFont typeface="Arial" panose="020B0604020202020204" pitchFamily="34" charset="0"/>
              <a:buChar char="•"/>
            </a:pPr>
            <a:r>
              <a:rPr lang="en-US" sz="1400" dirty="0">
                <a:latin typeface="Goudy Old Style" panose="02020502050305020303" pitchFamily="18" charset="0"/>
              </a:rPr>
              <a:t>The building was later connected to City water, so the water tank is no longer in use. </a:t>
            </a:r>
          </a:p>
          <a:p>
            <a:pPr marL="285750" indent="-285750">
              <a:buFont typeface="Arial" panose="020B0604020202020204" pitchFamily="34" charset="0"/>
              <a:buChar char="•"/>
            </a:pPr>
            <a:r>
              <a:rPr lang="en-US" sz="1400" dirty="0">
                <a:latin typeface="Goudy Old Style" panose="02020502050305020303" pitchFamily="18" charset="0"/>
              </a:rPr>
              <a:t>Sewer connection replaced existing septic.</a:t>
            </a:r>
          </a:p>
          <a:p>
            <a:pPr marL="285750" indent="-285750">
              <a:buFont typeface="Arial" panose="020B0604020202020204" pitchFamily="34" charset="0"/>
              <a:buChar char="•"/>
            </a:pPr>
            <a:r>
              <a:rPr lang="en-US" sz="1400" dirty="0">
                <a:latin typeface="Goudy Old Style" panose="02020502050305020303" pitchFamily="18" charset="0"/>
              </a:rPr>
              <a:t>An oil tank is located to the East of the building.</a:t>
            </a:r>
          </a:p>
          <a:p>
            <a:pPr marL="285750" indent="-285750">
              <a:buFont typeface="Arial" panose="020B0604020202020204" pitchFamily="34" charset="0"/>
              <a:buChar char="•"/>
            </a:pPr>
            <a:endParaRPr lang="en-US" sz="1400" dirty="0">
              <a:latin typeface="Goudy Old Style" panose="02020502050305020303" pitchFamily="18" charset="0"/>
            </a:endParaRPr>
          </a:p>
        </p:txBody>
      </p:sp>
      <p:pic>
        <p:nvPicPr>
          <p:cNvPr id="8" name="Picture 7" descr="A fence and a building&#10;&#10;Description automatically generated">
            <a:extLst>
              <a:ext uri="{FF2B5EF4-FFF2-40B4-BE49-F238E27FC236}">
                <a16:creationId xmlns:a16="http://schemas.microsoft.com/office/drawing/2014/main" id="{5B2E9E03-F5EE-1F9F-7A9C-105D427D78E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0698" b="11507"/>
          <a:stretch/>
        </p:blipFill>
        <p:spPr>
          <a:xfrm>
            <a:off x="6705683" y="2234728"/>
            <a:ext cx="3884729" cy="2266604"/>
          </a:xfrm>
          <a:prstGeom prst="rect">
            <a:avLst/>
          </a:prstGeom>
        </p:spPr>
      </p:pic>
      <p:pic>
        <p:nvPicPr>
          <p:cNvPr id="12" name="Picture 11" descr="A large round metal object in a room&#10;&#10;Description automatically generated">
            <a:extLst>
              <a:ext uri="{FF2B5EF4-FFF2-40B4-BE49-F238E27FC236}">
                <a16:creationId xmlns:a16="http://schemas.microsoft.com/office/drawing/2014/main" id="{4F3A0023-DDFD-C34E-86B7-5129BD2CB92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53907" y="946201"/>
            <a:ext cx="4063009" cy="3047257"/>
          </a:xfrm>
          <a:prstGeom prst="rect">
            <a:avLst/>
          </a:prstGeom>
        </p:spPr>
      </p:pic>
      <p:pic>
        <p:nvPicPr>
          <p:cNvPr id="14" name="Picture 13" descr="A room with pipes and pipes&#10;&#10;Description automatically generated">
            <a:extLst>
              <a:ext uri="{FF2B5EF4-FFF2-40B4-BE49-F238E27FC236}">
                <a16:creationId xmlns:a16="http://schemas.microsoft.com/office/drawing/2014/main" id="{B911DD74-4A95-66D5-8815-E8BB791CF99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3071951" y="946200"/>
            <a:ext cx="4063008" cy="3047256"/>
          </a:xfrm>
          <a:prstGeom prst="rect">
            <a:avLst/>
          </a:prstGeom>
        </p:spPr>
      </p:pic>
    </p:spTree>
    <p:extLst>
      <p:ext uri="{BB962C8B-B14F-4D97-AF65-F5344CB8AC3E}">
        <p14:creationId xmlns:p14="http://schemas.microsoft.com/office/powerpoint/2010/main" val="11421218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611C398-B0C8-DFE9-D3D1-79D3EF5BF6B6}"/>
              </a:ext>
            </a:extLst>
          </p:cNvPr>
          <p:cNvSpPr txBox="1">
            <a:spLocks noChangeArrowheads="1"/>
          </p:cNvSpPr>
          <p:nvPr/>
        </p:nvSpPr>
        <p:spPr bwMode="auto">
          <a:xfrm>
            <a:off x="355600" y="4632895"/>
            <a:ext cx="72795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CONDITIONS ASSESSMENT - BANTAM ANNEX</a:t>
            </a:r>
          </a:p>
        </p:txBody>
      </p:sp>
      <p:pic>
        <p:nvPicPr>
          <p:cNvPr id="9" name="Picture 8" descr="A picture containing text, tableware, plate, dishware&#10;&#10;Description automatically generated">
            <a:extLst>
              <a:ext uri="{FF2B5EF4-FFF2-40B4-BE49-F238E27FC236}">
                <a16:creationId xmlns:a16="http://schemas.microsoft.com/office/drawing/2014/main" id="{3CC93250-FFBB-9219-E19A-5754536999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sp>
        <p:nvSpPr>
          <p:cNvPr id="5" name="TextBox 4">
            <a:extLst>
              <a:ext uri="{FF2B5EF4-FFF2-40B4-BE49-F238E27FC236}">
                <a16:creationId xmlns:a16="http://schemas.microsoft.com/office/drawing/2014/main" id="{52DE08F3-77B6-1B7C-168A-27F43A5FC6B0}"/>
              </a:ext>
            </a:extLst>
          </p:cNvPr>
          <p:cNvSpPr txBox="1"/>
          <p:nvPr/>
        </p:nvSpPr>
        <p:spPr>
          <a:xfrm>
            <a:off x="7746867" y="438325"/>
            <a:ext cx="2843546" cy="1415772"/>
          </a:xfrm>
          <a:prstGeom prst="rect">
            <a:avLst/>
          </a:prstGeom>
          <a:noFill/>
        </p:spPr>
        <p:txBody>
          <a:bodyPr wrap="square" rtlCol="0">
            <a:spAutoFit/>
          </a:bodyPr>
          <a:lstStyle/>
          <a:p>
            <a:r>
              <a:rPr lang="en-US" sz="1600" u="sng" dirty="0">
                <a:latin typeface="Goudy Old Style" panose="02020502050305020303" pitchFamily="18" charset="0"/>
              </a:rPr>
              <a:t>Utilities:</a:t>
            </a:r>
          </a:p>
          <a:p>
            <a:endParaRPr lang="en-US" sz="1400" dirty="0">
              <a:latin typeface="Goudy Old Style" panose="02020502050305020303" pitchFamily="18" charset="0"/>
            </a:endParaRPr>
          </a:p>
          <a:p>
            <a:pPr marL="285750" indent="-285750">
              <a:buFont typeface="Arial" panose="020B0604020202020204" pitchFamily="34" charset="0"/>
              <a:buChar char="•"/>
            </a:pPr>
            <a:r>
              <a:rPr lang="en-US" sz="1400" dirty="0">
                <a:latin typeface="Goudy Old Style" panose="02020502050305020303" pitchFamily="18" charset="0"/>
              </a:rPr>
              <a:t>A transformer and generator are located on separate pads South of the Gym wing. </a:t>
            </a:r>
          </a:p>
          <a:p>
            <a:pPr marL="285750" indent="-285750">
              <a:buFont typeface="Arial" panose="020B0604020202020204" pitchFamily="34" charset="0"/>
              <a:buChar char="•"/>
            </a:pPr>
            <a:endParaRPr lang="en-US" sz="1400" dirty="0">
              <a:latin typeface="Goudy Old Style" panose="02020502050305020303" pitchFamily="18" charset="0"/>
            </a:endParaRPr>
          </a:p>
        </p:txBody>
      </p:sp>
      <p:pic>
        <p:nvPicPr>
          <p:cNvPr id="3" name="Picture 2" descr="A green box outside of a building&#10;&#10;Description automatically generated">
            <a:extLst>
              <a:ext uri="{FF2B5EF4-FFF2-40B4-BE49-F238E27FC236}">
                <a16:creationId xmlns:a16="http://schemas.microsoft.com/office/drawing/2014/main" id="{C017AEC9-7A0B-DA54-2570-3FD29E6F39D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417" r="23147"/>
          <a:stretch/>
        </p:blipFill>
        <p:spPr>
          <a:xfrm>
            <a:off x="3956560" y="438320"/>
            <a:ext cx="3707476" cy="4063011"/>
          </a:xfrm>
          <a:prstGeom prst="rect">
            <a:avLst/>
          </a:prstGeom>
        </p:spPr>
      </p:pic>
      <p:pic>
        <p:nvPicPr>
          <p:cNvPr id="6" name="Picture 5" descr="A metal box on a concrete base&#10;&#10;Description automatically generated">
            <a:extLst>
              <a:ext uri="{FF2B5EF4-FFF2-40B4-BE49-F238E27FC236}">
                <a16:creationId xmlns:a16="http://schemas.microsoft.com/office/drawing/2014/main" id="{2D16CB23-8C1D-6AC7-FC29-A1CA9C3B04F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7706" r="19074"/>
          <a:stretch/>
        </p:blipFill>
        <p:spPr>
          <a:xfrm>
            <a:off x="448886" y="438320"/>
            <a:ext cx="3424843" cy="4063011"/>
          </a:xfrm>
          <a:prstGeom prst="rect">
            <a:avLst/>
          </a:prstGeom>
        </p:spPr>
      </p:pic>
    </p:spTree>
    <p:extLst>
      <p:ext uri="{BB962C8B-B14F-4D97-AF65-F5344CB8AC3E}">
        <p14:creationId xmlns:p14="http://schemas.microsoft.com/office/powerpoint/2010/main" val="3049668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611C398-B0C8-DFE9-D3D1-79D3EF5BF6B6}"/>
              </a:ext>
            </a:extLst>
          </p:cNvPr>
          <p:cNvSpPr txBox="1">
            <a:spLocks noChangeArrowheads="1"/>
          </p:cNvSpPr>
          <p:nvPr/>
        </p:nvSpPr>
        <p:spPr bwMode="auto">
          <a:xfrm>
            <a:off x="355600" y="4632895"/>
            <a:ext cx="72795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CONDITIONS ASSESSMENT - BANTAM ANNEX</a:t>
            </a:r>
          </a:p>
        </p:txBody>
      </p:sp>
      <p:pic>
        <p:nvPicPr>
          <p:cNvPr id="9" name="Picture 8" descr="A picture containing text, tableware, plate, dishware&#10;&#10;Description automatically generated">
            <a:extLst>
              <a:ext uri="{FF2B5EF4-FFF2-40B4-BE49-F238E27FC236}">
                <a16:creationId xmlns:a16="http://schemas.microsoft.com/office/drawing/2014/main" id="{3CC93250-FFBB-9219-E19A-5754536999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sp>
        <p:nvSpPr>
          <p:cNvPr id="5" name="TextBox 4">
            <a:extLst>
              <a:ext uri="{FF2B5EF4-FFF2-40B4-BE49-F238E27FC236}">
                <a16:creationId xmlns:a16="http://schemas.microsoft.com/office/drawing/2014/main" id="{52DE08F3-77B6-1B7C-168A-27F43A5FC6B0}"/>
              </a:ext>
            </a:extLst>
          </p:cNvPr>
          <p:cNvSpPr txBox="1"/>
          <p:nvPr/>
        </p:nvSpPr>
        <p:spPr>
          <a:xfrm>
            <a:off x="6616477" y="438325"/>
            <a:ext cx="3973936" cy="1415772"/>
          </a:xfrm>
          <a:prstGeom prst="rect">
            <a:avLst/>
          </a:prstGeom>
          <a:noFill/>
        </p:spPr>
        <p:txBody>
          <a:bodyPr wrap="square" rtlCol="0">
            <a:spAutoFit/>
          </a:bodyPr>
          <a:lstStyle/>
          <a:p>
            <a:r>
              <a:rPr lang="en-US" sz="1600" u="sng" dirty="0">
                <a:latin typeface="Goudy Old Style" panose="02020502050305020303" pitchFamily="18" charset="0"/>
              </a:rPr>
              <a:t>M/E/P: </a:t>
            </a:r>
          </a:p>
          <a:p>
            <a:endParaRPr lang="en-US" sz="1400" dirty="0">
              <a:latin typeface="Goudy Old Style" panose="02020502050305020303" pitchFamily="18" charset="0"/>
            </a:endParaRPr>
          </a:p>
          <a:p>
            <a:pPr marL="285750" indent="-285750">
              <a:buFont typeface="Arial" panose="020B0604020202020204" pitchFamily="34" charset="0"/>
              <a:buChar char="•"/>
            </a:pPr>
            <a:r>
              <a:rPr lang="en-US" sz="1400" dirty="0">
                <a:latin typeface="Goudy Old Style" panose="02020502050305020303" pitchFamily="18" charset="0"/>
              </a:rPr>
              <a:t>Oil boiler, pumps, and air-handling units (AHU’s) with pneumatic controls.</a:t>
            </a:r>
          </a:p>
          <a:p>
            <a:pPr marL="285750" indent="-285750">
              <a:buFont typeface="Arial" panose="020B0604020202020204" pitchFamily="34" charset="0"/>
              <a:buChar char="•"/>
            </a:pPr>
            <a:r>
              <a:rPr lang="en-US" sz="1400" dirty="0">
                <a:latin typeface="Goudy Old Style" panose="02020502050305020303" pitchFamily="18" charset="0"/>
              </a:rPr>
              <a:t>Mechanical systems are generally beyond their useful life and are inefficient. </a:t>
            </a:r>
          </a:p>
        </p:txBody>
      </p:sp>
      <p:pic>
        <p:nvPicPr>
          <p:cNvPr id="2" name="Picture 1" descr="A large tank with pipes and pipes&#10;&#10;Description automatically generated">
            <a:extLst>
              <a:ext uri="{FF2B5EF4-FFF2-40B4-BE49-F238E27FC236}">
                <a16:creationId xmlns:a16="http://schemas.microsoft.com/office/drawing/2014/main" id="{8B22FCA5-4118-CB9E-1DC1-97698CDC49A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92129" y="1986455"/>
            <a:ext cx="1885957" cy="2514610"/>
          </a:xfrm>
          <a:prstGeom prst="rect">
            <a:avLst/>
          </a:prstGeom>
        </p:spPr>
      </p:pic>
      <p:pic>
        <p:nvPicPr>
          <p:cNvPr id="3" name="Picture 2" descr="A room with a large machine&#10;&#10;Description automatically generated with medium confidence">
            <a:extLst>
              <a:ext uri="{FF2B5EF4-FFF2-40B4-BE49-F238E27FC236}">
                <a16:creationId xmlns:a16="http://schemas.microsoft.com/office/drawing/2014/main" id="{6D9158E1-DC96-194E-0241-1A7825C0D89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5047" y="436537"/>
            <a:ext cx="3047255" cy="4063006"/>
          </a:xfrm>
          <a:prstGeom prst="rect">
            <a:avLst/>
          </a:prstGeom>
        </p:spPr>
      </p:pic>
      <p:pic>
        <p:nvPicPr>
          <p:cNvPr id="4" name="Picture 3" descr="A room with pipes and machinery&#10;&#10;Description automatically generated">
            <a:extLst>
              <a:ext uri="{FF2B5EF4-FFF2-40B4-BE49-F238E27FC236}">
                <a16:creationId xmlns:a16="http://schemas.microsoft.com/office/drawing/2014/main" id="{8DC65F99-682B-30E5-3E19-6FB28FBAAD1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3061346" y="944411"/>
            <a:ext cx="4063007" cy="3047255"/>
          </a:xfrm>
          <a:prstGeom prst="rect">
            <a:avLst/>
          </a:prstGeom>
        </p:spPr>
      </p:pic>
      <p:pic>
        <p:nvPicPr>
          <p:cNvPr id="10" name="Picture 9" descr="A room with a blue box and many metal pipes&#10;&#10;Description automatically generated with medium confidence">
            <a:extLst>
              <a:ext uri="{FF2B5EF4-FFF2-40B4-BE49-F238E27FC236}">
                <a16:creationId xmlns:a16="http://schemas.microsoft.com/office/drawing/2014/main" id="{585D98B0-7DD5-FF6B-48F3-80D33925A70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53738" y="1986455"/>
            <a:ext cx="1885958" cy="2514610"/>
          </a:xfrm>
          <a:prstGeom prst="rect">
            <a:avLst/>
          </a:prstGeom>
        </p:spPr>
      </p:pic>
    </p:spTree>
    <p:extLst>
      <p:ext uri="{BB962C8B-B14F-4D97-AF65-F5344CB8AC3E}">
        <p14:creationId xmlns:p14="http://schemas.microsoft.com/office/powerpoint/2010/main" val="16807718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611C398-B0C8-DFE9-D3D1-79D3EF5BF6B6}"/>
              </a:ext>
            </a:extLst>
          </p:cNvPr>
          <p:cNvSpPr txBox="1">
            <a:spLocks noChangeArrowheads="1"/>
          </p:cNvSpPr>
          <p:nvPr/>
        </p:nvSpPr>
        <p:spPr bwMode="auto">
          <a:xfrm>
            <a:off x="355600" y="4632895"/>
            <a:ext cx="72795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BANTAM ANNEX - COURTYARD</a:t>
            </a:r>
          </a:p>
        </p:txBody>
      </p:sp>
      <p:pic>
        <p:nvPicPr>
          <p:cNvPr id="9" name="Picture 8" descr="A picture containing text, tableware, plate, dishware&#10;&#10;Description automatically generated">
            <a:extLst>
              <a:ext uri="{FF2B5EF4-FFF2-40B4-BE49-F238E27FC236}">
                <a16:creationId xmlns:a16="http://schemas.microsoft.com/office/drawing/2014/main" id="{3CC93250-FFBB-9219-E19A-5754536999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pic>
        <p:nvPicPr>
          <p:cNvPr id="4" name="Picture 3" descr="A rooftop view of a building&#10;&#10;Description automatically generated">
            <a:extLst>
              <a:ext uri="{FF2B5EF4-FFF2-40B4-BE49-F238E27FC236}">
                <a16:creationId xmlns:a16="http://schemas.microsoft.com/office/drawing/2014/main" id="{AED48759-35ED-A798-1BA6-5681783DCDE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5047" y="436537"/>
            <a:ext cx="5425526" cy="4069144"/>
          </a:xfrm>
          <a:prstGeom prst="rect">
            <a:avLst/>
          </a:prstGeom>
        </p:spPr>
      </p:pic>
      <p:pic>
        <p:nvPicPr>
          <p:cNvPr id="10" name="Picture 9" descr="A roof of a building&#10;&#10;Description automatically generated">
            <a:extLst>
              <a:ext uri="{FF2B5EF4-FFF2-40B4-BE49-F238E27FC236}">
                <a16:creationId xmlns:a16="http://schemas.microsoft.com/office/drawing/2014/main" id="{9B2B133E-71F1-FCB7-9DD3-BB9A116F5AC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9069" t="14684" r="30249" b="13573"/>
          <a:stretch/>
        </p:blipFill>
        <p:spPr>
          <a:xfrm rot="5400000">
            <a:off x="6043352" y="2374851"/>
            <a:ext cx="2067098" cy="2194561"/>
          </a:xfrm>
          <a:prstGeom prst="rect">
            <a:avLst/>
          </a:prstGeom>
        </p:spPr>
      </p:pic>
      <p:sp>
        <p:nvSpPr>
          <p:cNvPr id="3" name="TextBox 2">
            <a:extLst>
              <a:ext uri="{FF2B5EF4-FFF2-40B4-BE49-F238E27FC236}">
                <a16:creationId xmlns:a16="http://schemas.microsoft.com/office/drawing/2014/main" id="{58D09551-3E06-DA85-557F-2ED946FEA421}"/>
              </a:ext>
            </a:extLst>
          </p:cNvPr>
          <p:cNvSpPr txBox="1"/>
          <p:nvPr/>
        </p:nvSpPr>
        <p:spPr>
          <a:xfrm>
            <a:off x="6616477" y="438325"/>
            <a:ext cx="3973936" cy="1846659"/>
          </a:xfrm>
          <a:prstGeom prst="rect">
            <a:avLst/>
          </a:prstGeom>
          <a:noFill/>
        </p:spPr>
        <p:txBody>
          <a:bodyPr wrap="square" rtlCol="0">
            <a:spAutoFit/>
          </a:bodyPr>
          <a:lstStyle/>
          <a:p>
            <a:r>
              <a:rPr lang="en-US" sz="1600" u="sng" dirty="0">
                <a:latin typeface="Goudy Old Style" panose="02020502050305020303" pitchFamily="18" charset="0"/>
              </a:rPr>
              <a:t>M/E/P: </a:t>
            </a:r>
          </a:p>
          <a:p>
            <a:endParaRPr lang="en-US" sz="1400" dirty="0">
              <a:latin typeface="Goudy Old Style" panose="02020502050305020303" pitchFamily="18" charset="0"/>
            </a:endParaRPr>
          </a:p>
          <a:p>
            <a:pPr marL="285750" indent="-285750">
              <a:buFont typeface="Arial" panose="020B0604020202020204" pitchFamily="34" charset="0"/>
              <a:buChar char="•"/>
            </a:pPr>
            <a:r>
              <a:rPr lang="en-US" sz="1400" dirty="0">
                <a:latin typeface="Goudy Old Style" panose="02020502050305020303" pitchFamily="18" charset="0"/>
              </a:rPr>
              <a:t>The large AHU’s located in the courtyard which were used for A/C &amp; dehumidification are no longer in use.</a:t>
            </a:r>
          </a:p>
          <a:p>
            <a:pPr marL="285750" indent="-285750">
              <a:buFont typeface="Arial" panose="020B0604020202020204" pitchFamily="34" charset="0"/>
              <a:buChar char="•"/>
            </a:pPr>
            <a:r>
              <a:rPr lang="en-US" sz="1400" dirty="0">
                <a:latin typeface="Goudy Old Style" panose="02020502050305020303" pitchFamily="18" charset="0"/>
              </a:rPr>
              <a:t>A condensing unit has been installed in the courtyard to serve the mini-split system in the Post Office. </a:t>
            </a:r>
          </a:p>
        </p:txBody>
      </p:sp>
      <p:pic>
        <p:nvPicPr>
          <p:cNvPr id="5" name="Picture 4" descr="A room with a box of boxes and a air conditioner&#10;&#10;Description automatically generated">
            <a:extLst>
              <a:ext uri="{FF2B5EF4-FFF2-40B4-BE49-F238E27FC236}">
                <a16:creationId xmlns:a16="http://schemas.microsoft.com/office/drawing/2014/main" id="{3B0ED825-9736-F5AF-FAE7-37975019AB9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9338" r="9228"/>
          <a:stretch/>
        </p:blipFill>
        <p:spPr>
          <a:xfrm>
            <a:off x="8273317" y="2438583"/>
            <a:ext cx="2244436" cy="2067098"/>
          </a:xfrm>
          <a:prstGeom prst="rect">
            <a:avLst/>
          </a:prstGeom>
        </p:spPr>
      </p:pic>
    </p:spTree>
    <p:extLst>
      <p:ext uri="{BB962C8B-B14F-4D97-AF65-F5344CB8AC3E}">
        <p14:creationId xmlns:p14="http://schemas.microsoft.com/office/powerpoint/2010/main" val="29459152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65669-2684-4B14-CD22-33C9F4522B34}"/>
            </a:ext>
          </a:extLst>
        </p:cNvPr>
        <p:cNvGrpSpPr/>
        <p:nvPr/>
      </p:nvGrpSpPr>
      <p:grpSpPr>
        <a:xfrm>
          <a:off x="0" y="0"/>
          <a:ext cx="0" cy="0"/>
          <a:chOff x="0" y="0"/>
          <a:chExt cx="0" cy="0"/>
        </a:xfrm>
      </p:grpSpPr>
      <p:sp>
        <p:nvSpPr>
          <p:cNvPr id="5122" name="TextBox 3">
            <a:extLst>
              <a:ext uri="{FF2B5EF4-FFF2-40B4-BE49-F238E27FC236}">
                <a16:creationId xmlns:a16="http://schemas.microsoft.com/office/drawing/2014/main" id="{F1053341-0164-CC19-32D8-9574FD62474A}"/>
              </a:ext>
            </a:extLst>
          </p:cNvPr>
          <p:cNvSpPr txBox="1">
            <a:spLocks noChangeArrowheads="1"/>
          </p:cNvSpPr>
          <p:nvPr/>
        </p:nvSpPr>
        <p:spPr bwMode="auto">
          <a:xfrm>
            <a:off x="355600" y="4632895"/>
            <a:ext cx="72795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PROGRAMMING and PLANNING</a:t>
            </a:r>
          </a:p>
        </p:txBody>
      </p:sp>
      <p:pic>
        <p:nvPicPr>
          <p:cNvPr id="2" name="Picture 1" descr="A picture containing text, tableware, plate, dishware&#10;&#10;Description automatically generated">
            <a:extLst>
              <a:ext uri="{FF2B5EF4-FFF2-40B4-BE49-F238E27FC236}">
                <a16:creationId xmlns:a16="http://schemas.microsoft.com/office/drawing/2014/main" id="{3CCEDB25-63DE-09A8-B8B0-223C3230732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pic>
        <p:nvPicPr>
          <p:cNvPr id="4" name="Picture 3">
            <a:extLst>
              <a:ext uri="{FF2B5EF4-FFF2-40B4-BE49-F238E27FC236}">
                <a16:creationId xmlns:a16="http://schemas.microsoft.com/office/drawing/2014/main" id="{B4F93C0C-8319-1F3B-9252-C648FC5B11BA}"/>
              </a:ext>
            </a:extLst>
          </p:cNvPr>
          <p:cNvPicPr>
            <a:picLocks noChangeAspect="1"/>
          </p:cNvPicPr>
          <p:nvPr/>
        </p:nvPicPr>
        <p:blipFill>
          <a:blip r:embed="rId4"/>
          <a:stretch>
            <a:fillRect/>
          </a:stretch>
        </p:blipFill>
        <p:spPr>
          <a:xfrm>
            <a:off x="678180" y="1074833"/>
            <a:ext cx="9456420" cy="2699946"/>
          </a:xfrm>
          <a:prstGeom prst="rect">
            <a:avLst/>
          </a:prstGeom>
        </p:spPr>
      </p:pic>
    </p:spTree>
    <p:extLst>
      <p:ext uri="{BB962C8B-B14F-4D97-AF65-F5344CB8AC3E}">
        <p14:creationId xmlns:p14="http://schemas.microsoft.com/office/powerpoint/2010/main" val="26130820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p:cNvSpPr txBox="1">
            <a:spLocks noChangeArrowheads="1"/>
          </p:cNvSpPr>
          <p:nvPr/>
        </p:nvSpPr>
        <p:spPr bwMode="auto">
          <a:xfrm>
            <a:off x="355600" y="4632895"/>
            <a:ext cx="72795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TOWN DEPARTMENTS &amp; OFFICES</a:t>
            </a:r>
          </a:p>
        </p:txBody>
      </p:sp>
      <p:pic>
        <p:nvPicPr>
          <p:cNvPr id="2" name="Picture 1" descr="A picture containing text, tableware, plate, dishware&#10;&#10;Description automatically generated">
            <a:extLst>
              <a:ext uri="{FF2B5EF4-FFF2-40B4-BE49-F238E27FC236}">
                <a16:creationId xmlns:a16="http://schemas.microsoft.com/office/drawing/2014/main" id="{DD328C25-073B-CBBB-F24E-E97A4686AA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sp>
        <p:nvSpPr>
          <p:cNvPr id="3" name="TextBox 2">
            <a:extLst>
              <a:ext uri="{FF2B5EF4-FFF2-40B4-BE49-F238E27FC236}">
                <a16:creationId xmlns:a16="http://schemas.microsoft.com/office/drawing/2014/main" id="{914C6A44-E064-3BFF-CE5E-79E772A20F9D}"/>
              </a:ext>
            </a:extLst>
          </p:cNvPr>
          <p:cNvSpPr txBox="1"/>
          <p:nvPr/>
        </p:nvSpPr>
        <p:spPr>
          <a:xfrm>
            <a:off x="642850" y="588764"/>
            <a:ext cx="3916450" cy="338554"/>
          </a:xfrm>
          <a:prstGeom prst="rect">
            <a:avLst/>
          </a:prstGeom>
          <a:noFill/>
        </p:spPr>
        <p:txBody>
          <a:bodyPr wrap="square" rtlCol="0">
            <a:spAutoFit/>
          </a:bodyPr>
          <a:lstStyle/>
          <a:p>
            <a:r>
              <a:rPr lang="en-US" sz="1600" u="sng" dirty="0">
                <a:latin typeface="Goudy Old Style" panose="02020502050305020303" pitchFamily="18" charset="0"/>
              </a:rPr>
              <a:t>Departments__________________________</a:t>
            </a:r>
          </a:p>
        </p:txBody>
      </p:sp>
      <p:sp>
        <p:nvSpPr>
          <p:cNvPr id="4" name="TextBox 3">
            <a:extLst>
              <a:ext uri="{FF2B5EF4-FFF2-40B4-BE49-F238E27FC236}">
                <a16:creationId xmlns:a16="http://schemas.microsoft.com/office/drawing/2014/main" id="{8956A7B0-9626-D6DC-8A4B-7BF8B9081391}"/>
              </a:ext>
            </a:extLst>
          </p:cNvPr>
          <p:cNvSpPr txBox="1"/>
          <p:nvPr/>
        </p:nvSpPr>
        <p:spPr>
          <a:xfrm>
            <a:off x="642851" y="927318"/>
            <a:ext cx="4303799" cy="2462213"/>
          </a:xfrm>
          <a:prstGeom prst="rect">
            <a:avLst/>
          </a:prstGeom>
          <a:noFill/>
        </p:spPr>
        <p:txBody>
          <a:bodyPr wrap="square" numCol="2" rtlCol="0">
            <a:spAutoFit/>
          </a:bodyPr>
          <a:lstStyle/>
          <a:p>
            <a:pPr marL="285750" indent="-285750">
              <a:buFont typeface="Arial" panose="020B0604020202020204" pitchFamily="34" charset="0"/>
              <a:buChar char="•"/>
            </a:pPr>
            <a:r>
              <a:rPr lang="en-US" sz="1400" dirty="0">
                <a:latin typeface="Goudy Old Style" panose="02020502050305020303" pitchFamily="18" charset="0"/>
              </a:rPr>
              <a:t>Animal Control</a:t>
            </a:r>
          </a:p>
          <a:p>
            <a:pPr marL="285750" indent="-285750">
              <a:buFont typeface="Arial" panose="020B0604020202020204" pitchFamily="34" charset="0"/>
              <a:buChar char="•"/>
            </a:pPr>
            <a:r>
              <a:rPr lang="en-US" sz="1400" dirty="0">
                <a:highlight>
                  <a:srgbClr val="8EB4E3"/>
                </a:highlight>
                <a:latin typeface="Goudy Old Style" panose="02020502050305020303" pitchFamily="18" charset="0"/>
              </a:rPr>
              <a:t>Assessor</a:t>
            </a:r>
          </a:p>
          <a:p>
            <a:pPr marL="285750" indent="-285750">
              <a:buFont typeface="Arial" panose="020B0604020202020204" pitchFamily="34" charset="0"/>
              <a:buChar char="•"/>
            </a:pPr>
            <a:r>
              <a:rPr lang="en-US" sz="1400" dirty="0">
                <a:highlight>
                  <a:srgbClr val="F7AB3B"/>
                </a:highlight>
                <a:latin typeface="Goudy Old Style" panose="02020502050305020303" pitchFamily="18" charset="0"/>
              </a:rPr>
              <a:t>Building Department</a:t>
            </a:r>
          </a:p>
          <a:p>
            <a:pPr marL="285750" indent="-285750">
              <a:buFont typeface="Arial" panose="020B0604020202020204" pitchFamily="34" charset="0"/>
              <a:buChar char="•"/>
            </a:pPr>
            <a:r>
              <a:rPr lang="en-US" sz="1400" dirty="0">
                <a:latin typeface="Goudy Old Style" panose="02020502050305020303" pitchFamily="18" charset="0"/>
              </a:rPr>
              <a:t>Education</a:t>
            </a:r>
          </a:p>
          <a:p>
            <a:pPr marL="285750" indent="-285750">
              <a:buFont typeface="Arial" panose="020B0604020202020204" pitchFamily="34" charset="0"/>
              <a:buChar char="•"/>
            </a:pPr>
            <a:r>
              <a:rPr lang="en-US" sz="1400" dirty="0">
                <a:highlight>
                  <a:srgbClr val="F7AB3B"/>
                </a:highlight>
                <a:latin typeface="Goudy Old Style" panose="02020502050305020303" pitchFamily="18" charset="0"/>
              </a:rPr>
              <a:t>Emergency Management</a:t>
            </a:r>
          </a:p>
          <a:p>
            <a:pPr marL="285750" indent="-285750">
              <a:buFont typeface="Arial" panose="020B0604020202020204" pitchFamily="34" charset="0"/>
              <a:buChar char="•"/>
            </a:pPr>
            <a:r>
              <a:rPr lang="en-US" sz="1400" dirty="0">
                <a:highlight>
                  <a:srgbClr val="8EB4E3"/>
                </a:highlight>
                <a:latin typeface="Goudy Old Style" panose="02020502050305020303" pitchFamily="18" charset="0"/>
              </a:rPr>
              <a:t>Finance Department</a:t>
            </a:r>
          </a:p>
          <a:p>
            <a:pPr marL="285750" indent="-285750">
              <a:buFont typeface="Arial" panose="020B0604020202020204" pitchFamily="34" charset="0"/>
              <a:buChar char="•"/>
            </a:pPr>
            <a:r>
              <a:rPr lang="en-US" sz="1400" dirty="0">
                <a:highlight>
                  <a:srgbClr val="F7AB3B"/>
                </a:highlight>
                <a:latin typeface="Goudy Old Style" panose="02020502050305020303" pitchFamily="18" charset="0"/>
              </a:rPr>
              <a:t>Fire Marshal</a:t>
            </a:r>
          </a:p>
          <a:p>
            <a:pPr marL="285750" indent="-285750">
              <a:buFont typeface="Arial" panose="020B0604020202020204" pitchFamily="34" charset="0"/>
              <a:buChar char="•"/>
            </a:pPr>
            <a:r>
              <a:rPr lang="en-US" sz="1400" dirty="0">
                <a:highlight>
                  <a:srgbClr val="8EB4E3"/>
                </a:highlight>
                <a:latin typeface="Goudy Old Style" panose="02020502050305020303" pitchFamily="18" charset="0"/>
              </a:rPr>
              <a:t>First Selectman</a:t>
            </a:r>
          </a:p>
          <a:p>
            <a:pPr marL="285750" indent="-285750">
              <a:buFont typeface="Arial" panose="020B0604020202020204" pitchFamily="34" charset="0"/>
              <a:buChar char="•"/>
            </a:pPr>
            <a:r>
              <a:rPr lang="en-US" sz="1400" dirty="0">
                <a:highlight>
                  <a:srgbClr val="F7AB3B"/>
                </a:highlight>
                <a:latin typeface="Goudy Old Style" panose="02020502050305020303" pitchFamily="18" charset="0"/>
              </a:rPr>
              <a:t>Land Use</a:t>
            </a:r>
          </a:p>
          <a:p>
            <a:pPr marL="285750" indent="-285750">
              <a:buFont typeface="Arial" panose="020B0604020202020204" pitchFamily="34" charset="0"/>
              <a:buChar char="•"/>
            </a:pPr>
            <a:r>
              <a:rPr lang="en-US" sz="1400" dirty="0">
                <a:highlight>
                  <a:srgbClr val="F7AB3B"/>
                </a:highlight>
                <a:latin typeface="Goudy Old Style" panose="02020502050305020303" pitchFamily="18" charset="0"/>
              </a:rPr>
              <a:t>Parks and Recreation</a:t>
            </a:r>
          </a:p>
          <a:p>
            <a:pPr marL="285750" indent="-285750">
              <a:buFont typeface="Arial" panose="020B0604020202020204" pitchFamily="34" charset="0"/>
              <a:buChar char="•"/>
            </a:pPr>
            <a:endParaRPr lang="en-US" sz="1400" dirty="0">
              <a:latin typeface="Goudy Old Style" panose="02020502050305020303" pitchFamily="18" charset="0"/>
            </a:endParaRPr>
          </a:p>
          <a:p>
            <a:pPr marL="285750" indent="-285750">
              <a:buFont typeface="Arial" panose="020B0604020202020204" pitchFamily="34" charset="0"/>
              <a:buChar char="•"/>
            </a:pPr>
            <a:r>
              <a:rPr lang="en-US" sz="1400" dirty="0">
                <a:highlight>
                  <a:srgbClr val="8EB4E3"/>
                </a:highlight>
                <a:latin typeface="Goudy Old Style" panose="02020502050305020303" pitchFamily="18" charset="0"/>
              </a:rPr>
              <a:t>Police Department</a:t>
            </a:r>
          </a:p>
          <a:p>
            <a:pPr marL="285750" indent="-285750">
              <a:buFont typeface="Arial" panose="020B0604020202020204" pitchFamily="34" charset="0"/>
              <a:buChar char="•"/>
            </a:pPr>
            <a:r>
              <a:rPr lang="en-US" sz="1400" dirty="0">
                <a:latin typeface="Goudy Old Style" panose="02020502050305020303" pitchFamily="18" charset="0"/>
              </a:rPr>
              <a:t>Probate Court</a:t>
            </a:r>
          </a:p>
          <a:p>
            <a:pPr marL="285750" indent="-285750">
              <a:buFont typeface="Arial" panose="020B0604020202020204" pitchFamily="34" charset="0"/>
              <a:buChar char="•"/>
            </a:pPr>
            <a:r>
              <a:rPr lang="en-US" sz="1400" dirty="0">
                <a:latin typeface="Goudy Old Style" panose="02020502050305020303" pitchFamily="18" charset="0"/>
              </a:rPr>
              <a:t>Public Works</a:t>
            </a:r>
          </a:p>
          <a:p>
            <a:pPr marL="285750" indent="-285750">
              <a:buFont typeface="Arial" panose="020B0604020202020204" pitchFamily="34" charset="0"/>
              <a:buChar char="•"/>
            </a:pPr>
            <a:r>
              <a:rPr lang="en-US" sz="1400" dirty="0">
                <a:highlight>
                  <a:srgbClr val="8EB4E3"/>
                </a:highlight>
                <a:latin typeface="Goudy Old Style" panose="02020502050305020303" pitchFamily="18" charset="0"/>
              </a:rPr>
              <a:t>Registrar of Voters</a:t>
            </a:r>
          </a:p>
          <a:p>
            <a:pPr marL="285750" indent="-285750">
              <a:buFont typeface="Arial" panose="020B0604020202020204" pitchFamily="34" charset="0"/>
              <a:buChar char="•"/>
            </a:pPr>
            <a:r>
              <a:rPr lang="en-US" sz="1400" dirty="0">
                <a:latin typeface="Goudy Old Style" panose="02020502050305020303" pitchFamily="18" charset="0"/>
              </a:rPr>
              <a:t>Sewer Department</a:t>
            </a:r>
          </a:p>
          <a:p>
            <a:pPr marL="285750" indent="-285750">
              <a:buFont typeface="Arial" panose="020B0604020202020204" pitchFamily="34" charset="0"/>
              <a:buChar char="•"/>
            </a:pPr>
            <a:r>
              <a:rPr lang="en-US" sz="1400" dirty="0">
                <a:highlight>
                  <a:srgbClr val="F7AB3B"/>
                </a:highlight>
                <a:latin typeface="Goudy Old Style" panose="02020502050305020303" pitchFamily="18" charset="0"/>
              </a:rPr>
              <a:t>Social Services</a:t>
            </a:r>
          </a:p>
          <a:p>
            <a:pPr marL="285750" indent="-285750">
              <a:buFont typeface="Arial" panose="020B0604020202020204" pitchFamily="34" charset="0"/>
              <a:buChar char="•"/>
            </a:pPr>
            <a:r>
              <a:rPr lang="en-US" sz="1400" dirty="0">
                <a:highlight>
                  <a:srgbClr val="8EB4E3"/>
                </a:highlight>
                <a:latin typeface="Goudy Old Style" panose="02020502050305020303" pitchFamily="18" charset="0"/>
              </a:rPr>
              <a:t>Tax Collector</a:t>
            </a:r>
          </a:p>
          <a:p>
            <a:pPr marL="285750" indent="-285750">
              <a:buFont typeface="Arial" panose="020B0604020202020204" pitchFamily="34" charset="0"/>
              <a:buChar char="•"/>
            </a:pPr>
            <a:r>
              <a:rPr lang="en-US" sz="1400" dirty="0">
                <a:highlight>
                  <a:srgbClr val="8EB4E3"/>
                </a:highlight>
                <a:latin typeface="Goudy Old Style" panose="02020502050305020303" pitchFamily="18" charset="0"/>
              </a:rPr>
              <a:t>Town Clerk</a:t>
            </a:r>
          </a:p>
          <a:p>
            <a:pPr marL="285750" indent="-285750">
              <a:buFont typeface="Arial" panose="020B0604020202020204" pitchFamily="34" charset="0"/>
              <a:buChar char="•"/>
            </a:pPr>
            <a:r>
              <a:rPr lang="en-US" sz="1400" dirty="0">
                <a:latin typeface="Goudy Old Style" panose="02020502050305020303" pitchFamily="18" charset="0"/>
              </a:rPr>
              <a:t>Tree Warden</a:t>
            </a:r>
          </a:p>
          <a:p>
            <a:pPr marL="285750" indent="-285750">
              <a:buFont typeface="Arial" panose="020B0604020202020204" pitchFamily="34" charset="0"/>
              <a:buChar char="•"/>
            </a:pPr>
            <a:r>
              <a:rPr lang="en-US" sz="1400" dirty="0">
                <a:latin typeface="Goudy Old Style" panose="02020502050305020303" pitchFamily="18" charset="0"/>
              </a:rPr>
              <a:t>Recycling Center</a:t>
            </a:r>
          </a:p>
          <a:p>
            <a:pPr marL="285750" indent="-285750">
              <a:buFont typeface="Arial" panose="020B0604020202020204" pitchFamily="34" charset="0"/>
              <a:buChar char="•"/>
            </a:pPr>
            <a:endParaRPr lang="en-US" sz="1400" dirty="0">
              <a:latin typeface="Goudy Old Style" panose="02020502050305020303" pitchFamily="18" charset="0"/>
            </a:endParaRPr>
          </a:p>
        </p:txBody>
      </p:sp>
      <p:sp>
        <p:nvSpPr>
          <p:cNvPr id="5" name="TextBox 4">
            <a:extLst>
              <a:ext uri="{FF2B5EF4-FFF2-40B4-BE49-F238E27FC236}">
                <a16:creationId xmlns:a16="http://schemas.microsoft.com/office/drawing/2014/main" id="{F356F3C7-AE9D-F592-FEC0-3D248D6A55C3}"/>
              </a:ext>
            </a:extLst>
          </p:cNvPr>
          <p:cNvSpPr txBox="1"/>
          <p:nvPr/>
        </p:nvSpPr>
        <p:spPr>
          <a:xfrm>
            <a:off x="6231073" y="623766"/>
            <a:ext cx="4208239" cy="584775"/>
          </a:xfrm>
          <a:prstGeom prst="rect">
            <a:avLst/>
          </a:prstGeom>
          <a:noFill/>
        </p:spPr>
        <p:txBody>
          <a:bodyPr wrap="square" rtlCol="0">
            <a:spAutoFit/>
          </a:bodyPr>
          <a:lstStyle/>
          <a:p>
            <a:r>
              <a:rPr lang="en-US" sz="1600" u="sng" dirty="0">
                <a:latin typeface="Goudy Old Style" panose="02020502050305020303" pitchFamily="18" charset="0"/>
              </a:rPr>
              <a:t>Boards and Commissions &amp; Stakeholders_________</a:t>
            </a:r>
          </a:p>
        </p:txBody>
      </p:sp>
      <p:sp>
        <p:nvSpPr>
          <p:cNvPr id="6" name="TextBox 5">
            <a:extLst>
              <a:ext uri="{FF2B5EF4-FFF2-40B4-BE49-F238E27FC236}">
                <a16:creationId xmlns:a16="http://schemas.microsoft.com/office/drawing/2014/main" id="{D5D177EF-91D8-273B-A58E-794E5D431D3F}"/>
              </a:ext>
            </a:extLst>
          </p:cNvPr>
          <p:cNvSpPr txBox="1"/>
          <p:nvPr/>
        </p:nvSpPr>
        <p:spPr>
          <a:xfrm>
            <a:off x="6401583" y="1351071"/>
            <a:ext cx="3384784" cy="1815882"/>
          </a:xfrm>
          <a:prstGeom prst="rect">
            <a:avLst/>
          </a:prstGeom>
          <a:noFill/>
        </p:spPr>
        <p:txBody>
          <a:bodyPr wrap="square" rtlCol="0">
            <a:spAutoFit/>
          </a:bodyPr>
          <a:lstStyle/>
          <a:p>
            <a:pPr marL="285750" indent="-285750">
              <a:buFont typeface="Arial" panose="020B0604020202020204" pitchFamily="34" charset="0"/>
              <a:buChar char="•"/>
            </a:pPr>
            <a:r>
              <a:rPr lang="en-US" sz="1400" dirty="0">
                <a:highlight>
                  <a:srgbClr val="F7AB3B"/>
                </a:highlight>
                <a:latin typeface="Goudy Old Style" panose="02020502050305020303" pitchFamily="18" charset="0"/>
              </a:rPr>
              <a:t>Post Office</a:t>
            </a:r>
          </a:p>
          <a:p>
            <a:pPr marL="285750" indent="-285750">
              <a:buFont typeface="Arial" panose="020B0604020202020204" pitchFamily="34" charset="0"/>
              <a:buChar char="•"/>
            </a:pPr>
            <a:r>
              <a:rPr lang="en-US" sz="1400" dirty="0">
                <a:latin typeface="Goudy Old Style" panose="02020502050305020303" pitchFamily="18" charset="0"/>
              </a:rPr>
              <a:t>Sustainable Litchfield</a:t>
            </a:r>
          </a:p>
          <a:p>
            <a:pPr marL="285750" indent="-285750">
              <a:buFont typeface="Arial" panose="020B0604020202020204" pitchFamily="34" charset="0"/>
              <a:buChar char="•"/>
            </a:pPr>
            <a:r>
              <a:rPr lang="en-US" sz="1400" dirty="0">
                <a:latin typeface="Goudy Old Style" panose="02020502050305020303" pitchFamily="18" charset="0"/>
              </a:rPr>
              <a:t>Smart Task Force</a:t>
            </a:r>
          </a:p>
          <a:p>
            <a:pPr marL="285750" indent="-285750">
              <a:buFont typeface="Arial" panose="020B0604020202020204" pitchFamily="34" charset="0"/>
              <a:buChar char="•"/>
            </a:pPr>
            <a:r>
              <a:rPr lang="en-US" sz="1400" dirty="0">
                <a:latin typeface="Goudy Old Style" panose="02020502050305020303" pitchFamily="18" charset="0"/>
              </a:rPr>
              <a:t>Design Review Committee</a:t>
            </a:r>
          </a:p>
          <a:p>
            <a:pPr marL="285750" indent="-285750">
              <a:buFont typeface="Arial" panose="020B0604020202020204" pitchFamily="34" charset="0"/>
              <a:buChar char="•"/>
            </a:pPr>
            <a:r>
              <a:rPr lang="en-US" sz="1400" dirty="0">
                <a:latin typeface="Goudy Old Style" panose="02020502050305020303" pitchFamily="18" charset="0"/>
              </a:rPr>
              <a:t>Housing Authority</a:t>
            </a:r>
          </a:p>
          <a:p>
            <a:pPr marL="285750" indent="-285750">
              <a:buFont typeface="Arial" panose="020B0604020202020204" pitchFamily="34" charset="0"/>
              <a:buChar char="•"/>
            </a:pPr>
            <a:r>
              <a:rPr lang="en-US" sz="1400" dirty="0">
                <a:latin typeface="Goudy Old Style" panose="02020502050305020303" pitchFamily="18" charset="0"/>
              </a:rPr>
              <a:t>Housing Plan Steering Committee</a:t>
            </a:r>
          </a:p>
          <a:p>
            <a:pPr marL="285750" indent="-285750">
              <a:buFont typeface="Arial" panose="020B0604020202020204" pitchFamily="34" charset="0"/>
              <a:buChar char="•"/>
            </a:pPr>
            <a:r>
              <a:rPr lang="en-US" sz="1400" dirty="0">
                <a:latin typeface="Goudy Old Style" panose="02020502050305020303" pitchFamily="18" charset="0"/>
              </a:rPr>
              <a:t>Town Facilities Study Committee</a:t>
            </a:r>
          </a:p>
          <a:p>
            <a:pPr marL="285750" indent="-285750">
              <a:buFont typeface="Arial" panose="020B0604020202020204" pitchFamily="34" charset="0"/>
              <a:buChar char="•"/>
            </a:pPr>
            <a:r>
              <a:rPr lang="en-US" sz="1400" dirty="0">
                <a:latin typeface="Goudy Old Style" panose="02020502050305020303" pitchFamily="18" charset="0"/>
              </a:rPr>
              <a:t>Traffic Safety Community Action Group</a:t>
            </a:r>
          </a:p>
        </p:txBody>
      </p:sp>
      <p:sp>
        <p:nvSpPr>
          <p:cNvPr id="8" name="TextBox 7">
            <a:extLst>
              <a:ext uri="{FF2B5EF4-FFF2-40B4-BE49-F238E27FC236}">
                <a16:creationId xmlns:a16="http://schemas.microsoft.com/office/drawing/2014/main" id="{2223330C-7CDF-9AA8-EAA3-3109E5675149}"/>
              </a:ext>
            </a:extLst>
          </p:cNvPr>
          <p:cNvSpPr txBox="1"/>
          <p:nvPr/>
        </p:nvSpPr>
        <p:spPr>
          <a:xfrm>
            <a:off x="642850" y="3672659"/>
            <a:ext cx="3916450" cy="338554"/>
          </a:xfrm>
          <a:prstGeom prst="rect">
            <a:avLst/>
          </a:prstGeom>
          <a:noFill/>
        </p:spPr>
        <p:txBody>
          <a:bodyPr wrap="square" rtlCol="0">
            <a:spAutoFit/>
          </a:bodyPr>
          <a:lstStyle/>
          <a:p>
            <a:r>
              <a:rPr lang="en-US" sz="1600" u="sng" dirty="0">
                <a:latin typeface="Goudy Old Style" panose="02020502050305020303" pitchFamily="18" charset="0"/>
              </a:rPr>
              <a:t>Option 5: Recommendation Legend</a:t>
            </a:r>
          </a:p>
        </p:txBody>
      </p:sp>
      <p:sp>
        <p:nvSpPr>
          <p:cNvPr id="9" name="TextBox 8">
            <a:extLst>
              <a:ext uri="{FF2B5EF4-FFF2-40B4-BE49-F238E27FC236}">
                <a16:creationId xmlns:a16="http://schemas.microsoft.com/office/drawing/2014/main" id="{E6E6DCF8-A239-5D01-C119-5B462D56E137}"/>
              </a:ext>
            </a:extLst>
          </p:cNvPr>
          <p:cNvSpPr txBox="1"/>
          <p:nvPr/>
        </p:nvSpPr>
        <p:spPr>
          <a:xfrm>
            <a:off x="2983617" y="3954365"/>
            <a:ext cx="3916450" cy="307778"/>
          </a:xfrm>
          <a:prstGeom prst="rect">
            <a:avLst/>
          </a:prstGeom>
          <a:noFill/>
        </p:spPr>
        <p:txBody>
          <a:bodyPr wrap="square" rtlCol="0">
            <a:spAutoFit/>
          </a:bodyPr>
          <a:lstStyle/>
          <a:p>
            <a:r>
              <a:rPr lang="en-US" sz="1400" dirty="0">
                <a:highlight>
                  <a:srgbClr val="F7AB3B"/>
                </a:highlight>
                <a:latin typeface="Goudy Old Style" panose="02020502050305020303" pitchFamily="18" charset="0"/>
              </a:rPr>
              <a:t>Located at town Bantam Annex</a:t>
            </a:r>
          </a:p>
        </p:txBody>
      </p:sp>
      <p:sp>
        <p:nvSpPr>
          <p:cNvPr id="11" name="TextBox 10">
            <a:extLst>
              <a:ext uri="{FF2B5EF4-FFF2-40B4-BE49-F238E27FC236}">
                <a16:creationId xmlns:a16="http://schemas.microsoft.com/office/drawing/2014/main" id="{EB385A6C-3B8C-A671-026A-B4890AA268CD}"/>
              </a:ext>
            </a:extLst>
          </p:cNvPr>
          <p:cNvSpPr txBox="1"/>
          <p:nvPr/>
        </p:nvSpPr>
        <p:spPr>
          <a:xfrm>
            <a:off x="914331" y="3954365"/>
            <a:ext cx="3916450" cy="307777"/>
          </a:xfrm>
          <a:prstGeom prst="rect">
            <a:avLst/>
          </a:prstGeom>
          <a:noFill/>
        </p:spPr>
        <p:txBody>
          <a:bodyPr wrap="square" rtlCol="0">
            <a:spAutoFit/>
          </a:bodyPr>
          <a:lstStyle/>
          <a:p>
            <a:r>
              <a:rPr lang="en-US" sz="1400" dirty="0">
                <a:highlight>
                  <a:srgbClr val="8EB4E3"/>
                </a:highlight>
                <a:latin typeface="Goudy Old Style" panose="02020502050305020303" pitchFamily="18" charset="0"/>
              </a:rPr>
              <a:t>Located at Town Hall</a:t>
            </a:r>
          </a:p>
        </p:txBody>
      </p:sp>
    </p:spTree>
    <p:extLst>
      <p:ext uri="{BB962C8B-B14F-4D97-AF65-F5344CB8AC3E}">
        <p14:creationId xmlns:p14="http://schemas.microsoft.com/office/powerpoint/2010/main" val="36763831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F7EDB-6A80-752E-A14B-F484E76A9AFF}"/>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3DA87483-54C9-1FD6-C78E-0D00AEF145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60202" y="1431666"/>
            <a:ext cx="4663440" cy="3017520"/>
          </a:xfrm>
          <a:prstGeom prst="rect">
            <a:avLst/>
          </a:prstGeom>
          <a:ln>
            <a:noFill/>
          </a:ln>
          <a:effectLst>
            <a:outerShdw blurRad="190500" algn="tl" rotWithShape="0">
              <a:srgbClr val="000000">
                <a:alpha val="70000"/>
              </a:srgbClr>
            </a:outerShdw>
          </a:effectLst>
        </p:spPr>
      </p:pic>
      <p:pic>
        <p:nvPicPr>
          <p:cNvPr id="12" name="Picture 11">
            <a:extLst>
              <a:ext uri="{FF2B5EF4-FFF2-40B4-BE49-F238E27FC236}">
                <a16:creationId xmlns:a16="http://schemas.microsoft.com/office/drawing/2014/main" id="{6F19F055-1492-ADE0-6FDC-58AB7909A2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99225" y="998423"/>
            <a:ext cx="4663440" cy="3017520"/>
          </a:xfrm>
          <a:prstGeom prst="rect">
            <a:avLst/>
          </a:prstGeom>
          <a:ln>
            <a:noFill/>
          </a:ln>
          <a:effectLst>
            <a:outerShdw blurRad="190500" algn="tl" rotWithShape="0">
              <a:srgbClr val="000000">
                <a:alpha val="70000"/>
              </a:srgbClr>
            </a:outerShdw>
          </a:effectLst>
        </p:spPr>
      </p:pic>
      <p:sp>
        <p:nvSpPr>
          <p:cNvPr id="5122" name="TextBox 3">
            <a:extLst>
              <a:ext uri="{FF2B5EF4-FFF2-40B4-BE49-F238E27FC236}">
                <a16:creationId xmlns:a16="http://schemas.microsoft.com/office/drawing/2014/main" id="{0884019D-96B3-1132-33AA-6C1E6E968643}"/>
              </a:ext>
            </a:extLst>
          </p:cNvPr>
          <p:cNvSpPr txBox="1">
            <a:spLocks noChangeArrowheads="1"/>
          </p:cNvSpPr>
          <p:nvPr/>
        </p:nvSpPr>
        <p:spPr bwMode="auto">
          <a:xfrm>
            <a:off x="355600" y="4632895"/>
            <a:ext cx="72795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PROGRAMMING WORKSHEETS</a:t>
            </a:r>
          </a:p>
        </p:txBody>
      </p:sp>
      <p:pic>
        <p:nvPicPr>
          <p:cNvPr id="2" name="Picture 1" descr="A picture containing text, tableware, plate, dishware&#10;&#10;Description automatically generated">
            <a:extLst>
              <a:ext uri="{FF2B5EF4-FFF2-40B4-BE49-F238E27FC236}">
                <a16:creationId xmlns:a16="http://schemas.microsoft.com/office/drawing/2014/main" id="{71B880D3-FEBD-F7C2-4198-50E44070DA8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pic>
        <p:nvPicPr>
          <p:cNvPr id="8" name="Picture 7">
            <a:extLst>
              <a:ext uri="{FF2B5EF4-FFF2-40B4-BE49-F238E27FC236}">
                <a16:creationId xmlns:a16="http://schemas.microsoft.com/office/drawing/2014/main" id="{7FA3EF6F-47D6-F806-845C-A9316DF47B5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47967" y="809702"/>
            <a:ext cx="4663440" cy="3017520"/>
          </a:xfrm>
          <a:prstGeom prst="rect">
            <a:avLst/>
          </a:prstGeom>
          <a:ln>
            <a:noFill/>
          </a:ln>
          <a:effectLst>
            <a:outerShdw blurRad="190500" algn="tl" rotWithShape="0">
              <a:srgbClr val="000000">
                <a:alpha val="70000"/>
              </a:srgbClr>
            </a:outerShdw>
          </a:effectLst>
        </p:spPr>
      </p:pic>
      <p:pic>
        <p:nvPicPr>
          <p:cNvPr id="6" name="Picture 5">
            <a:extLst>
              <a:ext uri="{FF2B5EF4-FFF2-40B4-BE49-F238E27FC236}">
                <a16:creationId xmlns:a16="http://schemas.microsoft.com/office/drawing/2014/main" id="{295179C9-59E9-76E0-A1C4-31B050B7041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9159" y="501226"/>
            <a:ext cx="4663440" cy="301752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9922685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p:cNvSpPr txBox="1">
            <a:spLocks noChangeArrowheads="1"/>
          </p:cNvSpPr>
          <p:nvPr/>
        </p:nvSpPr>
        <p:spPr bwMode="auto">
          <a:xfrm>
            <a:off x="355600" y="4632895"/>
            <a:ext cx="72795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TOWN HALL – EXISTING PLANS</a:t>
            </a:r>
          </a:p>
        </p:txBody>
      </p:sp>
      <p:pic>
        <p:nvPicPr>
          <p:cNvPr id="2" name="Picture 1" descr="A picture containing text, tableware, plate, dishware&#10;&#10;Description automatically generated">
            <a:extLst>
              <a:ext uri="{FF2B5EF4-FFF2-40B4-BE49-F238E27FC236}">
                <a16:creationId xmlns:a16="http://schemas.microsoft.com/office/drawing/2014/main" id="{DD328C25-073B-CBBB-F24E-E97A4686AA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pic>
        <p:nvPicPr>
          <p:cNvPr id="11" name="Picture 10">
            <a:extLst>
              <a:ext uri="{FF2B5EF4-FFF2-40B4-BE49-F238E27FC236}">
                <a16:creationId xmlns:a16="http://schemas.microsoft.com/office/drawing/2014/main" id="{1E3D598F-FAB0-6CD0-50C5-63B7C439BC34}"/>
              </a:ext>
            </a:extLst>
          </p:cNvPr>
          <p:cNvPicPr>
            <a:picLocks noChangeAspect="1"/>
          </p:cNvPicPr>
          <p:nvPr/>
        </p:nvPicPr>
        <p:blipFill>
          <a:blip r:embed="rId4"/>
          <a:stretch>
            <a:fillRect/>
          </a:stretch>
        </p:blipFill>
        <p:spPr>
          <a:xfrm>
            <a:off x="400445" y="753022"/>
            <a:ext cx="6116461" cy="3466607"/>
          </a:xfrm>
          <a:prstGeom prst="rect">
            <a:avLst/>
          </a:prstGeom>
        </p:spPr>
      </p:pic>
      <p:grpSp>
        <p:nvGrpSpPr>
          <p:cNvPr id="23" name="Group 22">
            <a:extLst>
              <a:ext uri="{FF2B5EF4-FFF2-40B4-BE49-F238E27FC236}">
                <a16:creationId xmlns:a16="http://schemas.microsoft.com/office/drawing/2014/main" id="{EC40A11F-BBCA-29B6-703F-EA51A8A64D63}"/>
              </a:ext>
            </a:extLst>
          </p:cNvPr>
          <p:cNvGrpSpPr/>
          <p:nvPr/>
        </p:nvGrpSpPr>
        <p:grpSpPr>
          <a:xfrm>
            <a:off x="6556736" y="604124"/>
            <a:ext cx="3060482" cy="3954059"/>
            <a:chOff x="6612156" y="604124"/>
            <a:chExt cx="3060482" cy="3954059"/>
          </a:xfrm>
        </p:grpSpPr>
        <p:pic>
          <p:nvPicPr>
            <p:cNvPr id="6" name="Picture 5">
              <a:extLst>
                <a:ext uri="{FF2B5EF4-FFF2-40B4-BE49-F238E27FC236}">
                  <a16:creationId xmlns:a16="http://schemas.microsoft.com/office/drawing/2014/main" id="{B1398BB9-00C7-4C05-909D-350D3ADC1291}"/>
                </a:ext>
              </a:extLst>
            </p:cNvPr>
            <p:cNvPicPr>
              <a:picLocks noChangeAspect="1"/>
            </p:cNvPicPr>
            <p:nvPr/>
          </p:nvPicPr>
          <p:blipFill>
            <a:blip r:embed="rId5"/>
            <a:stretch>
              <a:fillRect/>
            </a:stretch>
          </p:blipFill>
          <p:spPr>
            <a:xfrm>
              <a:off x="6612156" y="604124"/>
              <a:ext cx="3060482" cy="1634836"/>
            </a:xfrm>
            <a:prstGeom prst="rect">
              <a:avLst/>
            </a:prstGeom>
          </p:spPr>
        </p:pic>
        <p:pic>
          <p:nvPicPr>
            <p:cNvPr id="9" name="Picture 8">
              <a:extLst>
                <a:ext uri="{FF2B5EF4-FFF2-40B4-BE49-F238E27FC236}">
                  <a16:creationId xmlns:a16="http://schemas.microsoft.com/office/drawing/2014/main" id="{512588E0-6315-DC59-F5BA-EC3534AE1012}"/>
                </a:ext>
              </a:extLst>
            </p:cNvPr>
            <p:cNvPicPr>
              <a:picLocks noChangeAspect="1"/>
            </p:cNvPicPr>
            <p:nvPr/>
          </p:nvPicPr>
          <p:blipFill>
            <a:blip r:embed="rId6"/>
            <a:stretch>
              <a:fillRect/>
            </a:stretch>
          </p:blipFill>
          <p:spPr>
            <a:xfrm>
              <a:off x="6796390" y="2624051"/>
              <a:ext cx="2605164" cy="1651462"/>
            </a:xfrm>
            <a:prstGeom prst="rect">
              <a:avLst/>
            </a:prstGeom>
          </p:spPr>
        </p:pic>
        <p:sp>
          <p:nvSpPr>
            <p:cNvPr id="14" name="TextBox 13">
              <a:extLst>
                <a:ext uri="{FF2B5EF4-FFF2-40B4-BE49-F238E27FC236}">
                  <a16:creationId xmlns:a16="http://schemas.microsoft.com/office/drawing/2014/main" id="{931854C4-8F23-A80A-9C85-F16A32D9B285}"/>
                </a:ext>
              </a:extLst>
            </p:cNvPr>
            <p:cNvSpPr txBox="1"/>
            <p:nvPr/>
          </p:nvSpPr>
          <p:spPr>
            <a:xfrm>
              <a:off x="7274107" y="2224141"/>
              <a:ext cx="1536607" cy="338554"/>
            </a:xfrm>
            <a:prstGeom prst="rect">
              <a:avLst/>
            </a:prstGeom>
            <a:noFill/>
          </p:spPr>
          <p:txBody>
            <a:bodyPr wrap="square" rtlCol="0">
              <a:spAutoFit/>
            </a:bodyPr>
            <a:lstStyle/>
            <a:p>
              <a:r>
                <a:rPr lang="en-US" sz="1600" u="sng" dirty="0">
                  <a:latin typeface="Goudy Old Style" panose="02020502050305020303" pitchFamily="18" charset="0"/>
                </a:rPr>
                <a:t>UPPER LEVEL</a:t>
              </a:r>
            </a:p>
          </p:txBody>
        </p:sp>
        <p:sp>
          <p:nvSpPr>
            <p:cNvPr id="15" name="TextBox 14">
              <a:extLst>
                <a:ext uri="{FF2B5EF4-FFF2-40B4-BE49-F238E27FC236}">
                  <a16:creationId xmlns:a16="http://schemas.microsoft.com/office/drawing/2014/main" id="{B542EB68-DBD2-FE79-D71F-01B8E05FCBF0}"/>
                </a:ext>
              </a:extLst>
            </p:cNvPr>
            <p:cNvSpPr txBox="1"/>
            <p:nvPr/>
          </p:nvSpPr>
          <p:spPr>
            <a:xfrm>
              <a:off x="7274107" y="4219629"/>
              <a:ext cx="1631857" cy="338554"/>
            </a:xfrm>
            <a:prstGeom prst="rect">
              <a:avLst/>
            </a:prstGeom>
            <a:noFill/>
          </p:spPr>
          <p:txBody>
            <a:bodyPr wrap="square" rtlCol="0">
              <a:spAutoFit/>
            </a:bodyPr>
            <a:lstStyle/>
            <a:p>
              <a:r>
                <a:rPr lang="en-US" sz="1600" u="sng" dirty="0">
                  <a:latin typeface="Goudy Old Style" panose="02020502050305020303" pitchFamily="18" charset="0"/>
                </a:rPr>
                <a:t>LOWER LEVEL</a:t>
              </a:r>
            </a:p>
          </p:txBody>
        </p:sp>
      </p:grpSp>
      <p:pic>
        <p:nvPicPr>
          <p:cNvPr id="17" name="Picture 16">
            <a:extLst>
              <a:ext uri="{FF2B5EF4-FFF2-40B4-BE49-F238E27FC236}">
                <a16:creationId xmlns:a16="http://schemas.microsoft.com/office/drawing/2014/main" id="{03132A8C-CF6E-E136-3FA9-B0610B658960}"/>
              </a:ext>
            </a:extLst>
          </p:cNvPr>
          <p:cNvPicPr>
            <a:picLocks noChangeAspect="1"/>
          </p:cNvPicPr>
          <p:nvPr/>
        </p:nvPicPr>
        <p:blipFill>
          <a:blip r:embed="rId7"/>
          <a:stretch>
            <a:fillRect/>
          </a:stretch>
        </p:blipFill>
        <p:spPr>
          <a:xfrm>
            <a:off x="10277731" y="4238679"/>
            <a:ext cx="276583" cy="282629"/>
          </a:xfrm>
          <a:prstGeom prst="rect">
            <a:avLst/>
          </a:prstGeom>
        </p:spPr>
      </p:pic>
      <p:grpSp>
        <p:nvGrpSpPr>
          <p:cNvPr id="22" name="Group 21">
            <a:extLst>
              <a:ext uri="{FF2B5EF4-FFF2-40B4-BE49-F238E27FC236}">
                <a16:creationId xmlns:a16="http://schemas.microsoft.com/office/drawing/2014/main" id="{C88F8F9A-7895-79DC-C392-3B0C0BD26F6F}"/>
              </a:ext>
            </a:extLst>
          </p:cNvPr>
          <p:cNvGrpSpPr/>
          <p:nvPr/>
        </p:nvGrpSpPr>
        <p:grpSpPr>
          <a:xfrm>
            <a:off x="9498199" y="2697444"/>
            <a:ext cx="1000695" cy="1443320"/>
            <a:chOff x="6247985" y="1695713"/>
            <a:chExt cx="1315079" cy="1896762"/>
          </a:xfrm>
        </p:grpSpPr>
        <p:pic>
          <p:nvPicPr>
            <p:cNvPr id="19" name="Picture 18">
              <a:extLst>
                <a:ext uri="{FF2B5EF4-FFF2-40B4-BE49-F238E27FC236}">
                  <a16:creationId xmlns:a16="http://schemas.microsoft.com/office/drawing/2014/main" id="{F5436679-B0A5-2BC5-5C0B-A80A1A123CC7}"/>
                </a:ext>
              </a:extLst>
            </p:cNvPr>
            <p:cNvPicPr>
              <a:picLocks noChangeAspect="1"/>
            </p:cNvPicPr>
            <p:nvPr/>
          </p:nvPicPr>
          <p:blipFill>
            <a:blip r:embed="rId8"/>
            <a:stretch>
              <a:fillRect/>
            </a:stretch>
          </p:blipFill>
          <p:spPr>
            <a:xfrm>
              <a:off x="6247985" y="1695713"/>
              <a:ext cx="1315079" cy="1283537"/>
            </a:xfrm>
            <a:prstGeom prst="rect">
              <a:avLst/>
            </a:prstGeom>
          </p:spPr>
        </p:pic>
        <p:pic>
          <p:nvPicPr>
            <p:cNvPr id="21" name="Picture 20">
              <a:extLst>
                <a:ext uri="{FF2B5EF4-FFF2-40B4-BE49-F238E27FC236}">
                  <a16:creationId xmlns:a16="http://schemas.microsoft.com/office/drawing/2014/main" id="{7EB82A35-A133-F768-670A-2CB4943E6968}"/>
                </a:ext>
              </a:extLst>
            </p:cNvPr>
            <p:cNvPicPr>
              <a:picLocks noChangeAspect="1"/>
            </p:cNvPicPr>
            <p:nvPr/>
          </p:nvPicPr>
          <p:blipFill>
            <a:blip r:embed="rId9"/>
            <a:stretch>
              <a:fillRect/>
            </a:stretch>
          </p:blipFill>
          <p:spPr>
            <a:xfrm>
              <a:off x="6247985" y="2979251"/>
              <a:ext cx="878793" cy="613224"/>
            </a:xfrm>
            <a:prstGeom prst="rect">
              <a:avLst/>
            </a:prstGeom>
          </p:spPr>
        </p:pic>
      </p:grpSp>
    </p:spTree>
    <p:extLst>
      <p:ext uri="{BB962C8B-B14F-4D97-AF65-F5344CB8AC3E}">
        <p14:creationId xmlns:p14="http://schemas.microsoft.com/office/powerpoint/2010/main" val="31670616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p:cNvSpPr txBox="1">
            <a:spLocks noChangeArrowheads="1"/>
          </p:cNvSpPr>
          <p:nvPr/>
        </p:nvSpPr>
        <p:spPr bwMode="auto">
          <a:xfrm>
            <a:off x="355600" y="4632895"/>
            <a:ext cx="72795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BANTAM SCHOOL – EXISTING PLANS</a:t>
            </a:r>
          </a:p>
        </p:txBody>
      </p:sp>
      <p:pic>
        <p:nvPicPr>
          <p:cNvPr id="2" name="Picture 1" descr="A picture containing text, tableware, plate, dishware&#10;&#10;Description automatically generated">
            <a:extLst>
              <a:ext uri="{FF2B5EF4-FFF2-40B4-BE49-F238E27FC236}">
                <a16:creationId xmlns:a16="http://schemas.microsoft.com/office/drawing/2014/main" id="{DD328C25-073B-CBBB-F24E-E97A4686AA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pic>
        <p:nvPicPr>
          <p:cNvPr id="4" name="Picture 3">
            <a:extLst>
              <a:ext uri="{FF2B5EF4-FFF2-40B4-BE49-F238E27FC236}">
                <a16:creationId xmlns:a16="http://schemas.microsoft.com/office/drawing/2014/main" id="{C216A4EC-B3DC-A3EE-A1F4-1482A7B49758}"/>
              </a:ext>
            </a:extLst>
          </p:cNvPr>
          <p:cNvPicPr>
            <a:picLocks noChangeAspect="1"/>
          </p:cNvPicPr>
          <p:nvPr/>
        </p:nvPicPr>
        <p:blipFill>
          <a:blip r:embed="rId4"/>
          <a:stretch>
            <a:fillRect/>
          </a:stretch>
        </p:blipFill>
        <p:spPr>
          <a:xfrm>
            <a:off x="6112625" y="465707"/>
            <a:ext cx="4442527" cy="4045071"/>
          </a:xfrm>
          <a:prstGeom prst="rect">
            <a:avLst/>
          </a:prstGeom>
        </p:spPr>
      </p:pic>
      <p:pic>
        <p:nvPicPr>
          <p:cNvPr id="7" name="Picture 6">
            <a:extLst>
              <a:ext uri="{FF2B5EF4-FFF2-40B4-BE49-F238E27FC236}">
                <a16:creationId xmlns:a16="http://schemas.microsoft.com/office/drawing/2014/main" id="{018B6DBC-86B7-FC29-EC47-A91815CE6A6B}"/>
              </a:ext>
            </a:extLst>
          </p:cNvPr>
          <p:cNvPicPr>
            <a:picLocks noChangeAspect="1"/>
          </p:cNvPicPr>
          <p:nvPr/>
        </p:nvPicPr>
        <p:blipFill>
          <a:blip r:embed="rId5"/>
          <a:stretch>
            <a:fillRect/>
          </a:stretch>
        </p:blipFill>
        <p:spPr>
          <a:xfrm>
            <a:off x="405478" y="425529"/>
            <a:ext cx="5718762" cy="4085249"/>
          </a:xfrm>
          <a:prstGeom prst="rect">
            <a:avLst/>
          </a:prstGeom>
        </p:spPr>
      </p:pic>
      <p:sp>
        <p:nvSpPr>
          <p:cNvPr id="10" name="Star: 5 Points 9">
            <a:extLst>
              <a:ext uri="{FF2B5EF4-FFF2-40B4-BE49-F238E27FC236}">
                <a16:creationId xmlns:a16="http://schemas.microsoft.com/office/drawing/2014/main" id="{1BBE24FD-DBB1-2734-2632-538BDD342302}"/>
              </a:ext>
            </a:extLst>
          </p:cNvPr>
          <p:cNvSpPr/>
          <p:nvPr/>
        </p:nvSpPr>
        <p:spPr>
          <a:xfrm>
            <a:off x="7998618" y="1314451"/>
            <a:ext cx="197643" cy="197643"/>
          </a:xfrm>
          <a:prstGeom prst="star5">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3" name="Isosceles Triangle 12">
            <a:extLst>
              <a:ext uri="{FF2B5EF4-FFF2-40B4-BE49-F238E27FC236}">
                <a16:creationId xmlns:a16="http://schemas.microsoft.com/office/drawing/2014/main" id="{36F5E50A-4607-4425-AA6F-412998D444AD}"/>
              </a:ext>
            </a:extLst>
          </p:cNvPr>
          <p:cNvSpPr/>
          <p:nvPr/>
        </p:nvSpPr>
        <p:spPr>
          <a:xfrm rot="1800000">
            <a:off x="8768109" y="2867312"/>
            <a:ext cx="157902" cy="136123"/>
          </a:xfrm>
          <a:prstGeom prst="triangle">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5" name="Picture 14">
            <a:extLst>
              <a:ext uri="{FF2B5EF4-FFF2-40B4-BE49-F238E27FC236}">
                <a16:creationId xmlns:a16="http://schemas.microsoft.com/office/drawing/2014/main" id="{FD63DF14-59FA-556E-48FA-E4725C7CEE10}"/>
              </a:ext>
            </a:extLst>
          </p:cNvPr>
          <p:cNvPicPr>
            <a:picLocks noChangeAspect="1"/>
          </p:cNvPicPr>
          <p:nvPr/>
        </p:nvPicPr>
        <p:blipFill>
          <a:blip r:embed="rId6"/>
          <a:stretch>
            <a:fillRect/>
          </a:stretch>
        </p:blipFill>
        <p:spPr>
          <a:xfrm>
            <a:off x="10315912" y="4295774"/>
            <a:ext cx="257759" cy="255181"/>
          </a:xfrm>
          <a:prstGeom prst="rect">
            <a:avLst/>
          </a:prstGeom>
        </p:spPr>
      </p:pic>
      <p:pic>
        <p:nvPicPr>
          <p:cNvPr id="17" name="Picture 16">
            <a:extLst>
              <a:ext uri="{FF2B5EF4-FFF2-40B4-BE49-F238E27FC236}">
                <a16:creationId xmlns:a16="http://schemas.microsoft.com/office/drawing/2014/main" id="{9996377E-2D13-0609-2225-09A2221DC8D2}"/>
              </a:ext>
            </a:extLst>
          </p:cNvPr>
          <p:cNvPicPr>
            <a:picLocks noChangeAspect="1"/>
          </p:cNvPicPr>
          <p:nvPr/>
        </p:nvPicPr>
        <p:blipFill>
          <a:blip r:embed="rId7"/>
          <a:stretch>
            <a:fillRect/>
          </a:stretch>
        </p:blipFill>
        <p:spPr>
          <a:xfrm>
            <a:off x="9384985" y="2553749"/>
            <a:ext cx="1170167" cy="1693732"/>
          </a:xfrm>
          <a:prstGeom prst="rect">
            <a:avLst/>
          </a:prstGeom>
        </p:spPr>
      </p:pic>
    </p:spTree>
    <p:extLst>
      <p:ext uri="{BB962C8B-B14F-4D97-AF65-F5344CB8AC3E}">
        <p14:creationId xmlns:p14="http://schemas.microsoft.com/office/powerpoint/2010/main" val="37592182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7FE46-CB9E-4B73-B5D2-3A842C60D9F0}"/>
            </a:ext>
          </a:extLst>
        </p:cNvPr>
        <p:cNvGrpSpPr/>
        <p:nvPr/>
      </p:nvGrpSpPr>
      <p:grpSpPr>
        <a:xfrm>
          <a:off x="0" y="0"/>
          <a:ext cx="0" cy="0"/>
          <a:chOff x="0" y="0"/>
          <a:chExt cx="0" cy="0"/>
        </a:xfrm>
      </p:grpSpPr>
      <p:sp>
        <p:nvSpPr>
          <p:cNvPr id="5122" name="TextBox 3">
            <a:extLst>
              <a:ext uri="{FF2B5EF4-FFF2-40B4-BE49-F238E27FC236}">
                <a16:creationId xmlns:a16="http://schemas.microsoft.com/office/drawing/2014/main" id="{EC7D847D-F2A5-DB5F-7426-FDE347E72D99}"/>
              </a:ext>
            </a:extLst>
          </p:cNvPr>
          <p:cNvSpPr txBox="1">
            <a:spLocks noChangeArrowheads="1"/>
          </p:cNvSpPr>
          <p:nvPr/>
        </p:nvSpPr>
        <p:spPr bwMode="auto">
          <a:xfrm>
            <a:off x="355600" y="4632895"/>
            <a:ext cx="72795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BANTAM SCHOOL – DEMOLISH AND RELOCATE DEPARTMENTS</a:t>
            </a:r>
          </a:p>
        </p:txBody>
      </p:sp>
      <p:pic>
        <p:nvPicPr>
          <p:cNvPr id="2" name="Picture 1" descr="A picture containing text, tableware, plate, dishware&#10;&#10;Description automatically generated">
            <a:extLst>
              <a:ext uri="{FF2B5EF4-FFF2-40B4-BE49-F238E27FC236}">
                <a16:creationId xmlns:a16="http://schemas.microsoft.com/office/drawing/2014/main" id="{E335C6E0-43D6-4CE0-D849-4C12EA40BB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pic>
        <p:nvPicPr>
          <p:cNvPr id="4" name="Picture 3">
            <a:extLst>
              <a:ext uri="{FF2B5EF4-FFF2-40B4-BE49-F238E27FC236}">
                <a16:creationId xmlns:a16="http://schemas.microsoft.com/office/drawing/2014/main" id="{55EF425F-C5E3-448B-623C-63B975B87FA2}"/>
              </a:ext>
            </a:extLst>
          </p:cNvPr>
          <p:cNvPicPr>
            <a:picLocks noChangeAspect="1"/>
          </p:cNvPicPr>
          <p:nvPr/>
        </p:nvPicPr>
        <p:blipFill>
          <a:blip r:embed="rId4"/>
          <a:stretch>
            <a:fillRect/>
          </a:stretch>
        </p:blipFill>
        <p:spPr>
          <a:xfrm>
            <a:off x="6112625" y="465707"/>
            <a:ext cx="4442527" cy="4045071"/>
          </a:xfrm>
          <a:prstGeom prst="rect">
            <a:avLst/>
          </a:prstGeom>
        </p:spPr>
      </p:pic>
      <p:pic>
        <p:nvPicPr>
          <p:cNvPr id="7" name="Picture 6">
            <a:extLst>
              <a:ext uri="{FF2B5EF4-FFF2-40B4-BE49-F238E27FC236}">
                <a16:creationId xmlns:a16="http://schemas.microsoft.com/office/drawing/2014/main" id="{CC5878C6-3398-3677-0F7D-AC320DAE8457}"/>
              </a:ext>
            </a:extLst>
          </p:cNvPr>
          <p:cNvPicPr>
            <a:picLocks noChangeAspect="1"/>
          </p:cNvPicPr>
          <p:nvPr/>
        </p:nvPicPr>
        <p:blipFill>
          <a:blip r:embed="rId5"/>
          <a:stretch>
            <a:fillRect/>
          </a:stretch>
        </p:blipFill>
        <p:spPr>
          <a:xfrm>
            <a:off x="405478" y="425529"/>
            <a:ext cx="5718762" cy="4085249"/>
          </a:xfrm>
          <a:prstGeom prst="rect">
            <a:avLst/>
          </a:prstGeom>
        </p:spPr>
      </p:pic>
      <p:sp>
        <p:nvSpPr>
          <p:cNvPr id="10" name="Star: 5 Points 9">
            <a:extLst>
              <a:ext uri="{FF2B5EF4-FFF2-40B4-BE49-F238E27FC236}">
                <a16:creationId xmlns:a16="http://schemas.microsoft.com/office/drawing/2014/main" id="{D6974CA5-1B30-EB57-9C19-2F238AD12B1C}"/>
              </a:ext>
            </a:extLst>
          </p:cNvPr>
          <p:cNvSpPr/>
          <p:nvPr/>
        </p:nvSpPr>
        <p:spPr>
          <a:xfrm>
            <a:off x="7998618" y="1314451"/>
            <a:ext cx="197643" cy="197643"/>
          </a:xfrm>
          <a:prstGeom prst="star5">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3" name="Isosceles Triangle 12">
            <a:extLst>
              <a:ext uri="{FF2B5EF4-FFF2-40B4-BE49-F238E27FC236}">
                <a16:creationId xmlns:a16="http://schemas.microsoft.com/office/drawing/2014/main" id="{1ABEE5DA-0B87-1E07-F96A-8ACAB02740F9}"/>
              </a:ext>
            </a:extLst>
          </p:cNvPr>
          <p:cNvSpPr/>
          <p:nvPr/>
        </p:nvSpPr>
        <p:spPr>
          <a:xfrm rot="1800000">
            <a:off x="8768109" y="2867312"/>
            <a:ext cx="157902" cy="136123"/>
          </a:xfrm>
          <a:prstGeom prst="triangle">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5" name="Picture 14">
            <a:extLst>
              <a:ext uri="{FF2B5EF4-FFF2-40B4-BE49-F238E27FC236}">
                <a16:creationId xmlns:a16="http://schemas.microsoft.com/office/drawing/2014/main" id="{3C47EA18-A3DF-A0C3-1601-566C6D144816}"/>
              </a:ext>
            </a:extLst>
          </p:cNvPr>
          <p:cNvPicPr>
            <a:picLocks noChangeAspect="1"/>
          </p:cNvPicPr>
          <p:nvPr/>
        </p:nvPicPr>
        <p:blipFill>
          <a:blip r:embed="rId6"/>
          <a:stretch>
            <a:fillRect/>
          </a:stretch>
        </p:blipFill>
        <p:spPr>
          <a:xfrm>
            <a:off x="10315912" y="4295774"/>
            <a:ext cx="257759" cy="255181"/>
          </a:xfrm>
          <a:prstGeom prst="rect">
            <a:avLst/>
          </a:prstGeom>
        </p:spPr>
      </p:pic>
      <p:pic>
        <p:nvPicPr>
          <p:cNvPr id="17" name="Picture 16">
            <a:extLst>
              <a:ext uri="{FF2B5EF4-FFF2-40B4-BE49-F238E27FC236}">
                <a16:creationId xmlns:a16="http://schemas.microsoft.com/office/drawing/2014/main" id="{466676BA-3787-C41F-E2A0-493DD82CFB2D}"/>
              </a:ext>
            </a:extLst>
          </p:cNvPr>
          <p:cNvPicPr>
            <a:picLocks noChangeAspect="1"/>
          </p:cNvPicPr>
          <p:nvPr/>
        </p:nvPicPr>
        <p:blipFill>
          <a:blip r:embed="rId7"/>
          <a:stretch>
            <a:fillRect/>
          </a:stretch>
        </p:blipFill>
        <p:spPr>
          <a:xfrm>
            <a:off x="9384985" y="2553749"/>
            <a:ext cx="1170167" cy="1693732"/>
          </a:xfrm>
          <a:prstGeom prst="rect">
            <a:avLst/>
          </a:prstGeom>
        </p:spPr>
      </p:pic>
    </p:spTree>
    <p:extLst>
      <p:ext uri="{BB962C8B-B14F-4D97-AF65-F5344CB8AC3E}">
        <p14:creationId xmlns:p14="http://schemas.microsoft.com/office/powerpoint/2010/main" val="38482094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1290D-3960-8BF7-92C5-9133320A6B3F}"/>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459D5221-FF12-9041-9BA3-A7B7060A1EE7}"/>
              </a:ext>
            </a:extLst>
          </p:cNvPr>
          <p:cNvPicPr>
            <a:picLocks noChangeAspect="1"/>
          </p:cNvPicPr>
          <p:nvPr/>
        </p:nvPicPr>
        <p:blipFill>
          <a:blip r:embed="rId3" cstate="print">
            <a:extLst>
              <a:ext uri="{28A0092B-C50C-407E-A947-70E740481C1C}">
                <a14:useLocalDpi xmlns:a14="http://schemas.microsoft.com/office/drawing/2010/main" val="0"/>
              </a:ext>
            </a:extLst>
          </a:blip>
          <a:srcRect l="1340" r="1560" b="19439"/>
          <a:stretch>
            <a:fillRect/>
          </a:stretch>
        </p:blipFill>
        <p:spPr>
          <a:xfrm>
            <a:off x="1727668" y="370819"/>
            <a:ext cx="7500608" cy="4148653"/>
          </a:xfrm>
          <a:prstGeom prst="rect">
            <a:avLst/>
          </a:prstGeom>
        </p:spPr>
      </p:pic>
      <p:pic>
        <p:nvPicPr>
          <p:cNvPr id="7" name="Picture 6">
            <a:extLst>
              <a:ext uri="{FF2B5EF4-FFF2-40B4-BE49-F238E27FC236}">
                <a16:creationId xmlns:a16="http://schemas.microsoft.com/office/drawing/2014/main" id="{55A7C24E-76CA-9420-8144-F3C7B12D6A99}"/>
              </a:ext>
            </a:extLst>
          </p:cNvPr>
          <p:cNvPicPr>
            <a:picLocks noChangeAspect="1"/>
          </p:cNvPicPr>
          <p:nvPr/>
        </p:nvPicPr>
        <p:blipFill>
          <a:blip r:embed="rId4" cstate="print">
            <a:extLst>
              <a:ext uri="{28A0092B-C50C-407E-A947-70E740481C1C}">
                <a14:useLocalDpi xmlns:a14="http://schemas.microsoft.com/office/drawing/2010/main" val="0"/>
              </a:ext>
            </a:extLst>
          </a:blip>
          <a:srcRect l="7387" t="84267" r="79739" b="13360"/>
          <a:stretch>
            <a:fillRect/>
          </a:stretch>
        </p:blipFill>
        <p:spPr>
          <a:xfrm>
            <a:off x="9422111" y="4361308"/>
            <a:ext cx="994463" cy="122201"/>
          </a:xfrm>
          <a:prstGeom prst="rect">
            <a:avLst/>
          </a:prstGeom>
        </p:spPr>
      </p:pic>
      <p:sp>
        <p:nvSpPr>
          <p:cNvPr id="8" name="TextBox 3">
            <a:extLst>
              <a:ext uri="{FF2B5EF4-FFF2-40B4-BE49-F238E27FC236}">
                <a16:creationId xmlns:a16="http://schemas.microsoft.com/office/drawing/2014/main" id="{E10D4564-A855-3B94-466F-088C88F42BE7}"/>
              </a:ext>
            </a:extLst>
          </p:cNvPr>
          <p:cNvSpPr txBox="1">
            <a:spLocks noChangeArrowheads="1"/>
          </p:cNvSpPr>
          <p:nvPr/>
        </p:nvSpPr>
        <p:spPr bwMode="auto">
          <a:xfrm>
            <a:off x="355600" y="4632895"/>
            <a:ext cx="10060974"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OPTION 1: </a:t>
            </a:r>
            <a:r>
              <a:rPr lang="en-US" altLang="en-US" sz="1200" dirty="0">
                <a:latin typeface="Goudy Old Style" panose="02020502050305020303" pitchFamily="18" charset="0"/>
              </a:rPr>
              <a:t>TOWN HALL AT BANTAM and MULTIPURPOSE SPACE IN LITCHFIELD CENTER</a:t>
            </a:r>
          </a:p>
        </p:txBody>
      </p:sp>
      <p:pic>
        <p:nvPicPr>
          <p:cNvPr id="9" name="Picture 8" descr="A picture containing text, tableware, plate, dishware&#10;&#10;Description automatically generated">
            <a:extLst>
              <a:ext uri="{FF2B5EF4-FFF2-40B4-BE49-F238E27FC236}">
                <a16:creationId xmlns:a16="http://schemas.microsoft.com/office/drawing/2014/main" id="{D8996AD3-5C5E-71B8-B345-9964CCB43CA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spTree>
    <p:extLst>
      <p:ext uri="{BB962C8B-B14F-4D97-AF65-F5344CB8AC3E}">
        <p14:creationId xmlns:p14="http://schemas.microsoft.com/office/powerpoint/2010/main" val="9155165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4FEE06E-64B2-6455-C671-E66E6294CE04}"/>
              </a:ext>
            </a:extLst>
          </p:cNvPr>
          <p:cNvPicPr>
            <a:picLocks noChangeAspect="1"/>
          </p:cNvPicPr>
          <p:nvPr/>
        </p:nvPicPr>
        <p:blipFill>
          <a:blip r:embed="rId2" cstate="print">
            <a:extLst>
              <a:ext uri="{28A0092B-C50C-407E-A947-70E740481C1C}">
                <a14:useLocalDpi xmlns:a14="http://schemas.microsoft.com/office/drawing/2010/main" val="0"/>
              </a:ext>
            </a:extLst>
          </a:blip>
          <a:srcRect l="1506" t="1844" r="1395" b="19439"/>
          <a:stretch>
            <a:fillRect/>
          </a:stretch>
        </p:blipFill>
        <p:spPr>
          <a:xfrm>
            <a:off x="1740309" y="465707"/>
            <a:ext cx="7500609" cy="4053766"/>
          </a:xfrm>
          <a:prstGeom prst="rect">
            <a:avLst/>
          </a:prstGeom>
        </p:spPr>
      </p:pic>
      <p:pic>
        <p:nvPicPr>
          <p:cNvPr id="7" name="Picture 6">
            <a:extLst>
              <a:ext uri="{FF2B5EF4-FFF2-40B4-BE49-F238E27FC236}">
                <a16:creationId xmlns:a16="http://schemas.microsoft.com/office/drawing/2014/main" id="{14BAE8FA-4C56-1239-860B-F4A12823C206}"/>
              </a:ext>
            </a:extLst>
          </p:cNvPr>
          <p:cNvPicPr>
            <a:picLocks noChangeAspect="1"/>
          </p:cNvPicPr>
          <p:nvPr/>
        </p:nvPicPr>
        <p:blipFill>
          <a:blip r:embed="rId3" cstate="print">
            <a:extLst>
              <a:ext uri="{28A0092B-C50C-407E-A947-70E740481C1C}">
                <a14:useLocalDpi xmlns:a14="http://schemas.microsoft.com/office/drawing/2010/main" val="0"/>
              </a:ext>
            </a:extLst>
          </a:blip>
          <a:srcRect l="7387" t="84267" r="79739" b="13360"/>
          <a:stretch>
            <a:fillRect/>
          </a:stretch>
        </p:blipFill>
        <p:spPr>
          <a:xfrm>
            <a:off x="9422111" y="4361308"/>
            <a:ext cx="994463" cy="122201"/>
          </a:xfrm>
          <a:prstGeom prst="rect">
            <a:avLst/>
          </a:prstGeom>
        </p:spPr>
      </p:pic>
      <p:sp>
        <p:nvSpPr>
          <p:cNvPr id="8" name="TextBox 3">
            <a:extLst>
              <a:ext uri="{FF2B5EF4-FFF2-40B4-BE49-F238E27FC236}">
                <a16:creationId xmlns:a16="http://schemas.microsoft.com/office/drawing/2014/main" id="{73E2E346-BF74-BF46-7246-CA414B0BAE4F}"/>
              </a:ext>
            </a:extLst>
          </p:cNvPr>
          <p:cNvSpPr txBox="1">
            <a:spLocks noChangeArrowheads="1"/>
          </p:cNvSpPr>
          <p:nvPr/>
        </p:nvSpPr>
        <p:spPr bwMode="auto">
          <a:xfrm>
            <a:off x="355599" y="4632895"/>
            <a:ext cx="9066511"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OPTION 2: </a:t>
            </a:r>
            <a:r>
              <a:rPr lang="en-US" altLang="en-US" sz="1200" dirty="0">
                <a:latin typeface="Goudy Old Style" panose="02020502050305020303" pitchFamily="18" charset="0"/>
              </a:rPr>
              <a:t>MAINTAIN TOWN HALL FUNCTIONS AT CURRENT LOCATIONS WITH DAYCARE AT BANTAM</a:t>
            </a:r>
          </a:p>
        </p:txBody>
      </p:sp>
      <p:pic>
        <p:nvPicPr>
          <p:cNvPr id="9" name="Picture 8" descr="A picture containing text, tableware, plate, dishware&#10;&#10;Description automatically generated">
            <a:extLst>
              <a:ext uri="{FF2B5EF4-FFF2-40B4-BE49-F238E27FC236}">
                <a16:creationId xmlns:a16="http://schemas.microsoft.com/office/drawing/2014/main" id="{DD87D844-BBC8-4A6E-DCA5-79AA292538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spTree>
    <p:extLst>
      <p:ext uri="{BB962C8B-B14F-4D97-AF65-F5344CB8AC3E}">
        <p14:creationId xmlns:p14="http://schemas.microsoft.com/office/powerpoint/2010/main" val="24517884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9A397-1388-E3D9-C457-50A2215470FA}"/>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2AD86D47-236F-BDF5-97C2-3761D99615E5}"/>
              </a:ext>
            </a:extLst>
          </p:cNvPr>
          <p:cNvPicPr>
            <a:picLocks noChangeAspect="1"/>
          </p:cNvPicPr>
          <p:nvPr/>
        </p:nvPicPr>
        <p:blipFill>
          <a:blip r:embed="rId2" cstate="print">
            <a:extLst>
              <a:ext uri="{28A0092B-C50C-407E-A947-70E740481C1C}">
                <a14:useLocalDpi xmlns:a14="http://schemas.microsoft.com/office/drawing/2010/main" val="0"/>
              </a:ext>
            </a:extLst>
          </a:blip>
          <a:srcRect l="1133" t="941" r="844" b="18696"/>
          <a:stretch>
            <a:fillRect/>
          </a:stretch>
        </p:blipFill>
        <p:spPr>
          <a:xfrm>
            <a:off x="1672887" y="387671"/>
            <a:ext cx="7559603" cy="4131801"/>
          </a:xfrm>
          <a:prstGeom prst="rect">
            <a:avLst/>
          </a:prstGeom>
        </p:spPr>
      </p:pic>
      <p:pic>
        <p:nvPicPr>
          <p:cNvPr id="7" name="Picture 6">
            <a:extLst>
              <a:ext uri="{FF2B5EF4-FFF2-40B4-BE49-F238E27FC236}">
                <a16:creationId xmlns:a16="http://schemas.microsoft.com/office/drawing/2014/main" id="{7BF4338D-1E4B-3E29-7EBE-2703B960701E}"/>
              </a:ext>
            </a:extLst>
          </p:cNvPr>
          <p:cNvPicPr>
            <a:picLocks noChangeAspect="1"/>
          </p:cNvPicPr>
          <p:nvPr/>
        </p:nvPicPr>
        <p:blipFill>
          <a:blip r:embed="rId3" cstate="print">
            <a:extLst>
              <a:ext uri="{28A0092B-C50C-407E-A947-70E740481C1C}">
                <a14:useLocalDpi xmlns:a14="http://schemas.microsoft.com/office/drawing/2010/main" val="0"/>
              </a:ext>
            </a:extLst>
          </a:blip>
          <a:srcRect l="7387" t="84267" r="79739" b="13360"/>
          <a:stretch>
            <a:fillRect/>
          </a:stretch>
        </p:blipFill>
        <p:spPr>
          <a:xfrm>
            <a:off x="9422111" y="4361308"/>
            <a:ext cx="994463" cy="122201"/>
          </a:xfrm>
          <a:prstGeom prst="rect">
            <a:avLst/>
          </a:prstGeom>
        </p:spPr>
      </p:pic>
      <p:sp>
        <p:nvSpPr>
          <p:cNvPr id="8" name="TextBox 3">
            <a:extLst>
              <a:ext uri="{FF2B5EF4-FFF2-40B4-BE49-F238E27FC236}">
                <a16:creationId xmlns:a16="http://schemas.microsoft.com/office/drawing/2014/main" id="{AB38451A-2779-5A05-5C5C-ED08D9C6C0A0}"/>
              </a:ext>
            </a:extLst>
          </p:cNvPr>
          <p:cNvSpPr txBox="1">
            <a:spLocks noChangeArrowheads="1"/>
          </p:cNvSpPr>
          <p:nvPr/>
        </p:nvSpPr>
        <p:spPr bwMode="auto">
          <a:xfrm>
            <a:off x="355599" y="4632895"/>
            <a:ext cx="9066511"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OPTION 3: </a:t>
            </a:r>
            <a:r>
              <a:rPr lang="en-US" altLang="en-US" sz="1200" dirty="0">
                <a:latin typeface="Goudy Old Style" panose="02020502050305020303" pitchFamily="18" charset="0"/>
              </a:rPr>
              <a:t>TOWN HALL WITH ADDITION WITH COMMUNITY PROGRAMMING AND ARTS CENTER AT BANTAM</a:t>
            </a:r>
          </a:p>
        </p:txBody>
      </p:sp>
      <p:pic>
        <p:nvPicPr>
          <p:cNvPr id="9" name="Picture 8" descr="A picture containing text, tableware, plate, dishware&#10;&#10;Description automatically generated">
            <a:extLst>
              <a:ext uri="{FF2B5EF4-FFF2-40B4-BE49-F238E27FC236}">
                <a16:creationId xmlns:a16="http://schemas.microsoft.com/office/drawing/2014/main" id="{CF40258E-A1D0-B4C8-4034-EF083351AA5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spTree>
    <p:extLst>
      <p:ext uri="{BB962C8B-B14F-4D97-AF65-F5344CB8AC3E}">
        <p14:creationId xmlns:p14="http://schemas.microsoft.com/office/powerpoint/2010/main" val="40957179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545C2-6983-7214-5CD3-E774D8E8C883}"/>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4F03CB17-3C5D-ABBA-7A6F-D2D935B094DF}"/>
              </a:ext>
            </a:extLst>
          </p:cNvPr>
          <p:cNvPicPr>
            <a:picLocks noChangeAspect="1"/>
          </p:cNvPicPr>
          <p:nvPr/>
        </p:nvPicPr>
        <p:blipFill>
          <a:blip r:embed="rId2" cstate="print">
            <a:extLst>
              <a:ext uri="{28A0092B-C50C-407E-A947-70E740481C1C}">
                <a14:useLocalDpi xmlns:a14="http://schemas.microsoft.com/office/drawing/2010/main" val="0"/>
              </a:ext>
            </a:extLst>
          </a:blip>
          <a:srcRect l="902" t="1418" r="746" b="19114"/>
          <a:stretch>
            <a:fillRect/>
          </a:stretch>
        </p:blipFill>
        <p:spPr>
          <a:xfrm>
            <a:off x="1626536" y="396100"/>
            <a:ext cx="7589100" cy="4087410"/>
          </a:xfrm>
          <a:prstGeom prst="rect">
            <a:avLst/>
          </a:prstGeom>
        </p:spPr>
      </p:pic>
      <p:pic>
        <p:nvPicPr>
          <p:cNvPr id="7" name="Picture 6">
            <a:extLst>
              <a:ext uri="{FF2B5EF4-FFF2-40B4-BE49-F238E27FC236}">
                <a16:creationId xmlns:a16="http://schemas.microsoft.com/office/drawing/2014/main" id="{7D11C72C-C06F-F7EE-0F8E-45DB04347642}"/>
              </a:ext>
            </a:extLst>
          </p:cNvPr>
          <p:cNvPicPr>
            <a:picLocks noChangeAspect="1"/>
          </p:cNvPicPr>
          <p:nvPr/>
        </p:nvPicPr>
        <p:blipFill>
          <a:blip r:embed="rId3" cstate="print">
            <a:extLst>
              <a:ext uri="{28A0092B-C50C-407E-A947-70E740481C1C}">
                <a14:useLocalDpi xmlns:a14="http://schemas.microsoft.com/office/drawing/2010/main" val="0"/>
              </a:ext>
            </a:extLst>
          </a:blip>
          <a:srcRect l="7387" t="84267" r="79739" b="13360"/>
          <a:stretch>
            <a:fillRect/>
          </a:stretch>
        </p:blipFill>
        <p:spPr>
          <a:xfrm>
            <a:off x="9422111" y="4361308"/>
            <a:ext cx="994463" cy="122201"/>
          </a:xfrm>
          <a:prstGeom prst="rect">
            <a:avLst/>
          </a:prstGeom>
        </p:spPr>
      </p:pic>
      <p:sp>
        <p:nvSpPr>
          <p:cNvPr id="8" name="TextBox 3">
            <a:extLst>
              <a:ext uri="{FF2B5EF4-FFF2-40B4-BE49-F238E27FC236}">
                <a16:creationId xmlns:a16="http://schemas.microsoft.com/office/drawing/2014/main" id="{9A6E96C8-4096-E5E3-38D0-ABB7FBBF5B4A}"/>
              </a:ext>
            </a:extLst>
          </p:cNvPr>
          <p:cNvSpPr txBox="1">
            <a:spLocks noChangeArrowheads="1"/>
          </p:cNvSpPr>
          <p:nvPr/>
        </p:nvSpPr>
        <p:spPr bwMode="auto">
          <a:xfrm>
            <a:off x="355599" y="4632895"/>
            <a:ext cx="9066511"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OPTION 4: </a:t>
            </a:r>
            <a:r>
              <a:rPr lang="en-US" altLang="en-US" sz="1200" dirty="0">
                <a:latin typeface="Goudy Old Style" panose="02020502050305020303" pitchFamily="18" charset="0"/>
              </a:rPr>
              <a:t>MAINTAIN TOWN HALL FUNCTIONS AT CURRENT LOCATIONS WITH APARTMENTS AT BANTAM</a:t>
            </a:r>
          </a:p>
        </p:txBody>
      </p:sp>
      <p:pic>
        <p:nvPicPr>
          <p:cNvPr id="9" name="Picture 8" descr="A picture containing text, tableware, plate, dishware&#10;&#10;Description automatically generated">
            <a:extLst>
              <a:ext uri="{FF2B5EF4-FFF2-40B4-BE49-F238E27FC236}">
                <a16:creationId xmlns:a16="http://schemas.microsoft.com/office/drawing/2014/main" id="{976F178A-0641-19BE-19DA-C4B848B08E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spTree>
    <p:extLst>
      <p:ext uri="{BB962C8B-B14F-4D97-AF65-F5344CB8AC3E}">
        <p14:creationId xmlns:p14="http://schemas.microsoft.com/office/powerpoint/2010/main" val="27084516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FCFA7-D218-A687-448E-CE6B620AEF20}"/>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F813E458-B8A0-47BA-89A9-71579657BDD1}"/>
              </a:ext>
            </a:extLst>
          </p:cNvPr>
          <p:cNvPicPr>
            <a:picLocks noChangeAspect="1"/>
          </p:cNvPicPr>
          <p:nvPr/>
        </p:nvPicPr>
        <p:blipFill>
          <a:blip r:embed="rId2" cstate="print">
            <a:extLst>
              <a:ext uri="{28A0092B-C50C-407E-A947-70E740481C1C}">
                <a14:useLocalDpi xmlns:a14="http://schemas.microsoft.com/office/drawing/2010/main" val="0"/>
              </a:ext>
            </a:extLst>
          </a:blip>
          <a:srcRect l="7387" t="84267" r="79739" b="13360"/>
          <a:stretch>
            <a:fillRect/>
          </a:stretch>
        </p:blipFill>
        <p:spPr>
          <a:xfrm>
            <a:off x="9422111" y="4361308"/>
            <a:ext cx="994463" cy="122201"/>
          </a:xfrm>
          <a:prstGeom prst="rect">
            <a:avLst/>
          </a:prstGeom>
        </p:spPr>
      </p:pic>
      <p:sp>
        <p:nvSpPr>
          <p:cNvPr id="8" name="TextBox 3">
            <a:extLst>
              <a:ext uri="{FF2B5EF4-FFF2-40B4-BE49-F238E27FC236}">
                <a16:creationId xmlns:a16="http://schemas.microsoft.com/office/drawing/2014/main" id="{0084451E-AC9E-F065-523F-ECDBBF712A21}"/>
              </a:ext>
            </a:extLst>
          </p:cNvPr>
          <p:cNvSpPr txBox="1">
            <a:spLocks noChangeArrowheads="1"/>
          </p:cNvSpPr>
          <p:nvPr/>
        </p:nvSpPr>
        <p:spPr bwMode="auto">
          <a:xfrm>
            <a:off x="355599" y="4632895"/>
            <a:ext cx="9066511"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OPTION 5: </a:t>
            </a:r>
            <a:r>
              <a:rPr lang="en-US" altLang="en-US" sz="1200" dirty="0">
                <a:latin typeface="Goudy Old Style" panose="02020502050305020303" pitchFamily="18" charset="0"/>
              </a:rPr>
              <a:t>MAINTAIN TOWN HALL FUNCTIONS AT CURRENT LOCATIONS WITH 4 APARTMENTS AT BANTAM</a:t>
            </a:r>
          </a:p>
        </p:txBody>
      </p:sp>
      <p:pic>
        <p:nvPicPr>
          <p:cNvPr id="9" name="Picture 8" descr="A picture containing text, tableware, plate, dishware&#10;&#10;Description automatically generated">
            <a:extLst>
              <a:ext uri="{FF2B5EF4-FFF2-40B4-BE49-F238E27FC236}">
                <a16:creationId xmlns:a16="http://schemas.microsoft.com/office/drawing/2014/main" id="{F7FFC4E3-E02B-6CEF-AEE0-276D7300DC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pic>
        <p:nvPicPr>
          <p:cNvPr id="2" name="Picture 1">
            <a:extLst>
              <a:ext uri="{FF2B5EF4-FFF2-40B4-BE49-F238E27FC236}">
                <a16:creationId xmlns:a16="http://schemas.microsoft.com/office/drawing/2014/main" id="{C30EF32E-C6F8-64EE-EB94-FA99297F01C9}"/>
              </a:ext>
            </a:extLst>
          </p:cNvPr>
          <p:cNvPicPr>
            <a:picLocks noChangeAspect="1"/>
          </p:cNvPicPr>
          <p:nvPr/>
        </p:nvPicPr>
        <p:blipFill>
          <a:blip r:embed="rId4" cstate="print">
            <a:extLst>
              <a:ext uri="{28A0092B-C50C-407E-A947-70E740481C1C}">
                <a14:useLocalDpi xmlns:a14="http://schemas.microsoft.com/office/drawing/2010/main" val="0"/>
              </a:ext>
            </a:extLst>
          </a:blip>
          <a:srcRect l="1631" t="2300" r="1383" b="18642"/>
          <a:stretch>
            <a:fillRect/>
          </a:stretch>
        </p:blipFill>
        <p:spPr>
          <a:xfrm>
            <a:off x="1660247" y="417169"/>
            <a:ext cx="7483752" cy="4066340"/>
          </a:xfrm>
          <a:prstGeom prst="rect">
            <a:avLst/>
          </a:prstGeom>
        </p:spPr>
      </p:pic>
    </p:spTree>
    <p:extLst>
      <p:ext uri="{BB962C8B-B14F-4D97-AF65-F5344CB8AC3E}">
        <p14:creationId xmlns:p14="http://schemas.microsoft.com/office/powerpoint/2010/main" val="29289028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BB1D21-9193-F849-F654-0735E5049E3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F70BAB69-9632-3128-2B6C-D6749819242D}"/>
              </a:ext>
            </a:extLst>
          </p:cNvPr>
          <p:cNvPicPr>
            <a:picLocks noChangeAspect="1"/>
          </p:cNvPicPr>
          <p:nvPr/>
        </p:nvPicPr>
        <p:blipFill>
          <a:blip r:embed="rId2" cstate="print">
            <a:extLst>
              <a:ext uri="{28A0092B-C50C-407E-A947-70E740481C1C}">
                <a14:useLocalDpi xmlns:a14="http://schemas.microsoft.com/office/drawing/2010/main" val="0"/>
              </a:ext>
            </a:extLst>
          </a:blip>
          <a:srcRect l="7387" t="84267" r="79739" b="13360"/>
          <a:stretch>
            <a:fillRect/>
          </a:stretch>
        </p:blipFill>
        <p:spPr>
          <a:xfrm>
            <a:off x="9422111" y="4361308"/>
            <a:ext cx="994463" cy="122201"/>
          </a:xfrm>
          <a:prstGeom prst="rect">
            <a:avLst/>
          </a:prstGeom>
        </p:spPr>
      </p:pic>
      <p:sp>
        <p:nvSpPr>
          <p:cNvPr id="8" name="TextBox 3">
            <a:extLst>
              <a:ext uri="{FF2B5EF4-FFF2-40B4-BE49-F238E27FC236}">
                <a16:creationId xmlns:a16="http://schemas.microsoft.com/office/drawing/2014/main" id="{116179ED-AC5D-3AA1-9D12-2A0DB043DB6F}"/>
              </a:ext>
            </a:extLst>
          </p:cNvPr>
          <p:cNvSpPr txBox="1">
            <a:spLocks noChangeArrowheads="1"/>
          </p:cNvSpPr>
          <p:nvPr/>
        </p:nvSpPr>
        <p:spPr bwMode="auto">
          <a:xfrm>
            <a:off x="355599" y="4632895"/>
            <a:ext cx="9142362"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OPTION 2A: </a:t>
            </a:r>
            <a:r>
              <a:rPr lang="en-US" altLang="en-US" sz="1150" dirty="0">
                <a:latin typeface="Goudy Old Style" panose="02020502050305020303" pitchFamily="18" charset="0"/>
              </a:rPr>
              <a:t>MAINTAIN TOWN HALL FUNCTIONS AT CURRENT LOCATIONS and DEMOLISH 1960s ADDITION AT BANTAM</a:t>
            </a:r>
          </a:p>
        </p:txBody>
      </p:sp>
      <p:pic>
        <p:nvPicPr>
          <p:cNvPr id="9" name="Picture 8" descr="A picture containing text, tableware, plate, dishware&#10;&#10;Description automatically generated">
            <a:extLst>
              <a:ext uri="{FF2B5EF4-FFF2-40B4-BE49-F238E27FC236}">
                <a16:creationId xmlns:a16="http://schemas.microsoft.com/office/drawing/2014/main" id="{598D83B2-867F-A26B-7C52-55392E0807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pic>
        <p:nvPicPr>
          <p:cNvPr id="2" name="Picture 1">
            <a:extLst>
              <a:ext uri="{FF2B5EF4-FFF2-40B4-BE49-F238E27FC236}">
                <a16:creationId xmlns:a16="http://schemas.microsoft.com/office/drawing/2014/main" id="{34C58EBB-CEBD-C79D-C808-0087D7691323}"/>
              </a:ext>
            </a:extLst>
          </p:cNvPr>
          <p:cNvPicPr>
            <a:picLocks noChangeAspect="1"/>
          </p:cNvPicPr>
          <p:nvPr/>
        </p:nvPicPr>
        <p:blipFill>
          <a:blip r:embed="rId4" cstate="print">
            <a:extLst>
              <a:ext uri="{28A0092B-C50C-407E-A947-70E740481C1C}">
                <a14:useLocalDpi xmlns:a14="http://schemas.microsoft.com/office/drawing/2010/main" val="0"/>
              </a:ext>
            </a:extLst>
          </a:blip>
          <a:srcRect l="1947" t="4010" r="2759" b="19022"/>
          <a:stretch>
            <a:fillRect/>
          </a:stretch>
        </p:blipFill>
        <p:spPr>
          <a:xfrm>
            <a:off x="1643391" y="465707"/>
            <a:ext cx="7353125" cy="3958809"/>
          </a:xfrm>
          <a:prstGeom prst="rect">
            <a:avLst/>
          </a:prstGeom>
        </p:spPr>
      </p:pic>
    </p:spTree>
    <p:extLst>
      <p:ext uri="{BB962C8B-B14F-4D97-AF65-F5344CB8AC3E}">
        <p14:creationId xmlns:p14="http://schemas.microsoft.com/office/powerpoint/2010/main" val="41778284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20774-9325-52FA-EFD7-0C89D420DAC7}"/>
            </a:ext>
          </a:extLst>
        </p:cNvPr>
        <p:cNvGrpSpPr/>
        <p:nvPr/>
      </p:nvGrpSpPr>
      <p:grpSpPr>
        <a:xfrm>
          <a:off x="0" y="0"/>
          <a:ext cx="0" cy="0"/>
          <a:chOff x="0" y="0"/>
          <a:chExt cx="0" cy="0"/>
        </a:xfrm>
      </p:grpSpPr>
      <p:sp>
        <p:nvSpPr>
          <p:cNvPr id="7" name="TextBox 3">
            <a:extLst>
              <a:ext uri="{FF2B5EF4-FFF2-40B4-BE49-F238E27FC236}">
                <a16:creationId xmlns:a16="http://schemas.microsoft.com/office/drawing/2014/main" id="{3308D1E1-2AB2-9FD5-97EE-E4E7CC8A0C6E}"/>
              </a:ext>
            </a:extLst>
          </p:cNvPr>
          <p:cNvSpPr txBox="1">
            <a:spLocks noChangeArrowheads="1"/>
          </p:cNvSpPr>
          <p:nvPr/>
        </p:nvSpPr>
        <p:spPr bwMode="auto">
          <a:xfrm>
            <a:off x="355600" y="4632895"/>
            <a:ext cx="72795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BUILDING UPGRADES – BUILDING ENVELOPE</a:t>
            </a:r>
          </a:p>
        </p:txBody>
      </p:sp>
      <p:pic>
        <p:nvPicPr>
          <p:cNvPr id="9" name="Picture 8" descr="A picture containing text, tableware, plate, dishware&#10;&#10;Description automatically generated">
            <a:extLst>
              <a:ext uri="{FF2B5EF4-FFF2-40B4-BE49-F238E27FC236}">
                <a16:creationId xmlns:a16="http://schemas.microsoft.com/office/drawing/2014/main" id="{A0D64985-1A2A-6A5E-A4A8-98441B4E7E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pic>
        <p:nvPicPr>
          <p:cNvPr id="5" name="Picture 4">
            <a:extLst>
              <a:ext uri="{FF2B5EF4-FFF2-40B4-BE49-F238E27FC236}">
                <a16:creationId xmlns:a16="http://schemas.microsoft.com/office/drawing/2014/main" id="{67510AC2-69E8-78DA-6802-775EE6F3812A}"/>
              </a:ext>
            </a:extLst>
          </p:cNvPr>
          <p:cNvPicPr>
            <a:picLocks noChangeAspect="1"/>
          </p:cNvPicPr>
          <p:nvPr/>
        </p:nvPicPr>
        <p:blipFill>
          <a:blip r:embed="rId4" cstate="print">
            <a:extLst>
              <a:ext uri="{28A0092B-C50C-407E-A947-70E740481C1C}">
                <a14:useLocalDpi xmlns:a14="http://schemas.microsoft.com/office/drawing/2010/main" val="0"/>
              </a:ext>
            </a:extLst>
          </a:blip>
          <a:srcRect l="6434" t="4923" r="10725" b="4706"/>
          <a:stretch>
            <a:fillRect/>
          </a:stretch>
        </p:blipFill>
        <p:spPr>
          <a:xfrm>
            <a:off x="671642" y="394137"/>
            <a:ext cx="5708387" cy="4151587"/>
          </a:xfrm>
          <a:prstGeom prst="rect">
            <a:avLst/>
          </a:prstGeom>
        </p:spPr>
      </p:pic>
      <p:sp>
        <p:nvSpPr>
          <p:cNvPr id="6" name="Content Placeholder 1">
            <a:extLst>
              <a:ext uri="{FF2B5EF4-FFF2-40B4-BE49-F238E27FC236}">
                <a16:creationId xmlns:a16="http://schemas.microsoft.com/office/drawing/2014/main" id="{3C451D05-FBF6-AEFE-6533-063D93E5356F}"/>
              </a:ext>
            </a:extLst>
          </p:cNvPr>
          <p:cNvSpPr txBox="1">
            <a:spLocks/>
          </p:cNvSpPr>
          <p:nvPr/>
        </p:nvSpPr>
        <p:spPr>
          <a:xfrm>
            <a:off x="6556880" y="630757"/>
            <a:ext cx="3963976" cy="3826479"/>
          </a:xfrm>
          <a:prstGeom prst="rect">
            <a:avLst/>
          </a:prstGeom>
        </p:spPr>
        <p:txBody>
          <a:bodyPr/>
          <a:lstStyle>
            <a:lvl1pPr marL="411163" indent="-411163" algn="l" defTabSz="1096963" rtl="0" eaLnBrk="0" fontAlgn="base" hangingPunct="0">
              <a:spcBef>
                <a:spcPct val="20000"/>
              </a:spcBef>
              <a:spcAft>
                <a:spcPct val="0"/>
              </a:spcAft>
              <a:buFont typeface="Arial" panose="020B0604020202020204" pitchFamily="34" charset="0"/>
              <a:buChar char="•"/>
              <a:defRPr sz="3800" kern="1200">
                <a:solidFill>
                  <a:schemeClr val="tx1"/>
                </a:solidFill>
                <a:latin typeface="+mn-lt"/>
                <a:ea typeface="+mn-ea"/>
                <a:cs typeface="+mn-cs"/>
              </a:defRPr>
            </a:lvl1pPr>
            <a:lvl2pPr marL="890588" indent="-342900" algn="l" defTabSz="1096963"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2pPr>
            <a:lvl3pPr marL="1371600" indent="-273050" algn="l" defTabSz="1096963" rtl="0" eaLnBrk="0" fontAlgn="base" hangingPunct="0">
              <a:spcBef>
                <a:spcPct val="20000"/>
              </a:spcBef>
              <a:spcAft>
                <a:spcPct val="0"/>
              </a:spcAft>
              <a:buFont typeface="Arial" panose="020B0604020202020204" pitchFamily="34" charset="0"/>
              <a:buChar char="•"/>
              <a:defRPr sz="2900" kern="1200">
                <a:solidFill>
                  <a:schemeClr val="tx1"/>
                </a:solidFill>
                <a:latin typeface="+mn-lt"/>
                <a:ea typeface="+mn-ea"/>
                <a:cs typeface="+mn-cs"/>
              </a:defRPr>
            </a:lvl3pPr>
            <a:lvl4pPr marL="1919288" indent="-273050" algn="l" defTabSz="1096963"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4pPr>
            <a:lvl5pPr marL="2468563" indent="-273050" algn="l" defTabSz="1096963"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5pPr>
            <a:lvl6pPr marL="301752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6616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11480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6344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indent="0">
              <a:buNone/>
            </a:pPr>
            <a:r>
              <a:rPr lang="en-US" sz="1800" u="sng" dirty="0">
                <a:latin typeface="Goudy Old Style" panose="02020502050305020303" pitchFamily="18" charset="0"/>
              </a:rPr>
              <a:t>Masonry Wall R-Values</a:t>
            </a:r>
          </a:p>
          <a:p>
            <a:r>
              <a:rPr lang="en-US" sz="1800" dirty="0">
                <a:latin typeface="Goudy Old Style" panose="02020502050305020303" pitchFamily="18" charset="0"/>
              </a:rPr>
              <a:t>Existing single wythe masonry wall: R2 </a:t>
            </a:r>
          </a:p>
          <a:p>
            <a:r>
              <a:rPr lang="en-US" sz="1800" dirty="0">
                <a:latin typeface="Goudy Old Style" panose="02020502050305020303" pitchFamily="18" charset="0"/>
              </a:rPr>
              <a:t>New Masonry wall with insulated cavity: R29.5 </a:t>
            </a:r>
          </a:p>
          <a:p>
            <a:pPr marL="0" indent="0">
              <a:buNone/>
            </a:pPr>
            <a:r>
              <a:rPr lang="en-US" sz="1800" u="sng" dirty="0">
                <a:latin typeface="Goudy Old Style" panose="02020502050305020303" pitchFamily="18" charset="0"/>
              </a:rPr>
              <a:t>Glazing R-Values</a:t>
            </a:r>
          </a:p>
          <a:p>
            <a:r>
              <a:rPr lang="en-US" sz="1800" dirty="0">
                <a:latin typeface="Goudy Old Style" panose="02020502050305020303" pitchFamily="18" charset="0"/>
              </a:rPr>
              <a:t>Existing single pane glazing: R&lt;1.0</a:t>
            </a:r>
          </a:p>
          <a:p>
            <a:r>
              <a:rPr lang="en-US" sz="1800" dirty="0">
                <a:latin typeface="Goudy Old Style" panose="02020502050305020303" pitchFamily="18" charset="0"/>
              </a:rPr>
              <a:t>New ¾” insulated glazing: R3.5</a:t>
            </a:r>
          </a:p>
        </p:txBody>
      </p:sp>
    </p:spTree>
    <p:extLst>
      <p:ext uri="{BB962C8B-B14F-4D97-AF65-F5344CB8AC3E}">
        <p14:creationId xmlns:p14="http://schemas.microsoft.com/office/powerpoint/2010/main" val="4320602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0D828-CED1-FB4A-E533-200803BA2F18}"/>
            </a:ext>
          </a:extLst>
        </p:cNvPr>
        <p:cNvGrpSpPr/>
        <p:nvPr/>
      </p:nvGrpSpPr>
      <p:grpSpPr>
        <a:xfrm>
          <a:off x="0" y="0"/>
          <a:ext cx="0" cy="0"/>
          <a:chOff x="0" y="0"/>
          <a:chExt cx="0" cy="0"/>
        </a:xfrm>
      </p:grpSpPr>
      <p:sp>
        <p:nvSpPr>
          <p:cNvPr id="7" name="TextBox 3">
            <a:extLst>
              <a:ext uri="{FF2B5EF4-FFF2-40B4-BE49-F238E27FC236}">
                <a16:creationId xmlns:a16="http://schemas.microsoft.com/office/drawing/2014/main" id="{B630F74B-24C5-D9BE-6891-A29E2ACC24B9}"/>
              </a:ext>
            </a:extLst>
          </p:cNvPr>
          <p:cNvSpPr txBox="1">
            <a:spLocks noChangeArrowheads="1"/>
          </p:cNvSpPr>
          <p:nvPr/>
        </p:nvSpPr>
        <p:spPr bwMode="auto">
          <a:xfrm>
            <a:off x="355600" y="4632895"/>
            <a:ext cx="72795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BUILDING UPGRADES – HVAC (ELECTRIFICATION) CASE STUDY</a:t>
            </a:r>
          </a:p>
        </p:txBody>
      </p:sp>
      <p:pic>
        <p:nvPicPr>
          <p:cNvPr id="9" name="Picture 8" descr="A picture containing text, tableware, plate, dishware&#10;&#10;Description automatically generated">
            <a:extLst>
              <a:ext uri="{FF2B5EF4-FFF2-40B4-BE49-F238E27FC236}">
                <a16:creationId xmlns:a16="http://schemas.microsoft.com/office/drawing/2014/main" id="{CBDC92F9-3E0D-176C-4381-7429A09CB4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pic>
        <p:nvPicPr>
          <p:cNvPr id="3" name="Picture 2">
            <a:extLst>
              <a:ext uri="{FF2B5EF4-FFF2-40B4-BE49-F238E27FC236}">
                <a16:creationId xmlns:a16="http://schemas.microsoft.com/office/drawing/2014/main" id="{2B3BC73A-A573-7088-D027-CCD47FAB3E6B}"/>
              </a:ext>
            </a:extLst>
          </p:cNvPr>
          <p:cNvPicPr>
            <a:picLocks noChangeAspect="1"/>
          </p:cNvPicPr>
          <p:nvPr/>
        </p:nvPicPr>
        <p:blipFill>
          <a:blip r:embed="rId4"/>
          <a:srcRect b="49589"/>
          <a:stretch>
            <a:fillRect/>
          </a:stretch>
        </p:blipFill>
        <p:spPr>
          <a:xfrm>
            <a:off x="6957586" y="689711"/>
            <a:ext cx="3481726" cy="3333176"/>
          </a:xfrm>
          <a:prstGeom prst="rect">
            <a:avLst/>
          </a:prstGeom>
        </p:spPr>
      </p:pic>
      <p:pic>
        <p:nvPicPr>
          <p:cNvPr id="6" name="Picture 5">
            <a:extLst>
              <a:ext uri="{FF2B5EF4-FFF2-40B4-BE49-F238E27FC236}">
                <a16:creationId xmlns:a16="http://schemas.microsoft.com/office/drawing/2014/main" id="{898C5FE5-0A28-67E2-D3C1-449F51BC49F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1337" y="399009"/>
            <a:ext cx="6167362" cy="4111574"/>
          </a:xfrm>
          <a:prstGeom prst="rect">
            <a:avLst/>
          </a:prstGeom>
        </p:spPr>
      </p:pic>
      <p:sp>
        <p:nvSpPr>
          <p:cNvPr id="8" name="Content Placeholder 1">
            <a:extLst>
              <a:ext uri="{FF2B5EF4-FFF2-40B4-BE49-F238E27FC236}">
                <a16:creationId xmlns:a16="http://schemas.microsoft.com/office/drawing/2014/main" id="{2301A71D-55AA-1685-9A08-FA1214ADE013}"/>
              </a:ext>
            </a:extLst>
          </p:cNvPr>
          <p:cNvSpPr txBox="1">
            <a:spLocks/>
          </p:cNvSpPr>
          <p:nvPr/>
        </p:nvSpPr>
        <p:spPr>
          <a:xfrm>
            <a:off x="759297" y="4022887"/>
            <a:ext cx="3963976" cy="914400"/>
          </a:xfrm>
          <a:prstGeom prst="rect">
            <a:avLst/>
          </a:prstGeom>
        </p:spPr>
        <p:txBody>
          <a:bodyPr/>
          <a:lstStyle>
            <a:lvl1pPr marL="411163" indent="-411163" algn="l" defTabSz="1096963" rtl="0" eaLnBrk="0" fontAlgn="base" hangingPunct="0">
              <a:spcBef>
                <a:spcPct val="20000"/>
              </a:spcBef>
              <a:spcAft>
                <a:spcPct val="0"/>
              </a:spcAft>
              <a:buFont typeface="Arial" panose="020B0604020202020204" pitchFamily="34" charset="0"/>
              <a:buChar char="•"/>
              <a:defRPr sz="3800" kern="1200">
                <a:solidFill>
                  <a:schemeClr val="tx1"/>
                </a:solidFill>
                <a:latin typeface="+mn-lt"/>
                <a:ea typeface="+mn-ea"/>
                <a:cs typeface="+mn-cs"/>
              </a:defRPr>
            </a:lvl1pPr>
            <a:lvl2pPr marL="890588" indent="-342900" algn="l" defTabSz="1096963"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2pPr>
            <a:lvl3pPr marL="1371600" indent="-273050" algn="l" defTabSz="1096963" rtl="0" eaLnBrk="0" fontAlgn="base" hangingPunct="0">
              <a:spcBef>
                <a:spcPct val="20000"/>
              </a:spcBef>
              <a:spcAft>
                <a:spcPct val="0"/>
              </a:spcAft>
              <a:buFont typeface="Arial" panose="020B0604020202020204" pitchFamily="34" charset="0"/>
              <a:buChar char="•"/>
              <a:defRPr sz="2900" kern="1200">
                <a:solidFill>
                  <a:schemeClr val="tx1"/>
                </a:solidFill>
                <a:latin typeface="+mn-lt"/>
                <a:ea typeface="+mn-ea"/>
                <a:cs typeface="+mn-cs"/>
              </a:defRPr>
            </a:lvl3pPr>
            <a:lvl4pPr marL="1919288" indent="-273050" algn="l" defTabSz="1096963"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4pPr>
            <a:lvl5pPr marL="2468563" indent="-273050" algn="l" defTabSz="1096963"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5pPr>
            <a:lvl6pPr marL="301752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6616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11480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6344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indent="0">
              <a:buNone/>
            </a:pPr>
            <a:r>
              <a:rPr lang="en-US" sz="2000" dirty="0"/>
              <a:t>DEEP West District HQ</a:t>
            </a:r>
          </a:p>
        </p:txBody>
      </p:sp>
    </p:spTree>
    <p:extLst>
      <p:ext uri="{BB962C8B-B14F-4D97-AF65-F5344CB8AC3E}">
        <p14:creationId xmlns:p14="http://schemas.microsoft.com/office/powerpoint/2010/main" val="38392588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CA834-4915-857E-876F-9CB4A92B585D}"/>
            </a:ext>
          </a:extLst>
        </p:cNvPr>
        <p:cNvGrpSpPr/>
        <p:nvPr/>
      </p:nvGrpSpPr>
      <p:grpSpPr>
        <a:xfrm>
          <a:off x="0" y="0"/>
          <a:ext cx="0" cy="0"/>
          <a:chOff x="0" y="0"/>
          <a:chExt cx="0" cy="0"/>
        </a:xfrm>
      </p:grpSpPr>
      <p:sp>
        <p:nvSpPr>
          <p:cNvPr id="7" name="TextBox 3">
            <a:extLst>
              <a:ext uri="{FF2B5EF4-FFF2-40B4-BE49-F238E27FC236}">
                <a16:creationId xmlns:a16="http://schemas.microsoft.com/office/drawing/2014/main" id="{831F1A02-B760-BEAF-DBF7-739F171E7AE4}"/>
              </a:ext>
            </a:extLst>
          </p:cNvPr>
          <p:cNvSpPr txBox="1">
            <a:spLocks noChangeArrowheads="1"/>
          </p:cNvSpPr>
          <p:nvPr/>
        </p:nvSpPr>
        <p:spPr bwMode="auto">
          <a:xfrm>
            <a:off x="355600" y="4632895"/>
            <a:ext cx="72795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HISTORIC RESTORATION – TRELLIS AT BANTAM ANNEX</a:t>
            </a:r>
          </a:p>
        </p:txBody>
      </p:sp>
      <p:pic>
        <p:nvPicPr>
          <p:cNvPr id="9" name="Picture 8" descr="A picture containing text, tableware, plate, dishware&#10;&#10;Description automatically generated">
            <a:extLst>
              <a:ext uri="{FF2B5EF4-FFF2-40B4-BE49-F238E27FC236}">
                <a16:creationId xmlns:a16="http://schemas.microsoft.com/office/drawing/2014/main" id="{5A81CDC2-C8BA-E6F6-9204-DF0DFBA86E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pic>
        <p:nvPicPr>
          <p:cNvPr id="14" name="Picture 13" descr="A couple of photos of a parking garage&#10;&#10;Description automatically generated">
            <a:extLst>
              <a:ext uri="{FF2B5EF4-FFF2-40B4-BE49-F238E27FC236}">
                <a16:creationId xmlns:a16="http://schemas.microsoft.com/office/drawing/2014/main" id="{66C714FE-E3C2-CE52-CB3B-1C7EC3B1CB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6263" y="466414"/>
            <a:ext cx="9980273" cy="4048860"/>
          </a:xfrm>
          <a:prstGeom prst="rect">
            <a:avLst/>
          </a:prstGeom>
        </p:spPr>
      </p:pic>
    </p:spTree>
    <p:extLst>
      <p:ext uri="{BB962C8B-B14F-4D97-AF65-F5344CB8AC3E}">
        <p14:creationId xmlns:p14="http://schemas.microsoft.com/office/powerpoint/2010/main" val="10582964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4A3BC-E067-3972-1A19-BE879AE4C659}"/>
            </a:ext>
          </a:extLst>
        </p:cNvPr>
        <p:cNvGrpSpPr/>
        <p:nvPr/>
      </p:nvGrpSpPr>
      <p:grpSpPr>
        <a:xfrm>
          <a:off x="0" y="0"/>
          <a:ext cx="0" cy="0"/>
          <a:chOff x="0" y="0"/>
          <a:chExt cx="0" cy="0"/>
        </a:xfrm>
      </p:grpSpPr>
      <p:sp>
        <p:nvSpPr>
          <p:cNvPr id="7" name="TextBox 3">
            <a:extLst>
              <a:ext uri="{FF2B5EF4-FFF2-40B4-BE49-F238E27FC236}">
                <a16:creationId xmlns:a16="http://schemas.microsoft.com/office/drawing/2014/main" id="{140F3661-165D-CD6D-AE26-44636E4ED092}"/>
              </a:ext>
            </a:extLst>
          </p:cNvPr>
          <p:cNvSpPr txBox="1">
            <a:spLocks noChangeArrowheads="1"/>
          </p:cNvSpPr>
          <p:nvPr/>
        </p:nvSpPr>
        <p:spPr bwMode="auto">
          <a:xfrm>
            <a:off x="355600" y="4632895"/>
            <a:ext cx="72795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HISTORIC RESTORATION – BANTAM ANNEX COURTYARD</a:t>
            </a:r>
          </a:p>
        </p:txBody>
      </p:sp>
      <p:pic>
        <p:nvPicPr>
          <p:cNvPr id="9" name="Picture 8" descr="A picture containing text, tableware, plate, dishware&#10;&#10;Description automatically generated">
            <a:extLst>
              <a:ext uri="{FF2B5EF4-FFF2-40B4-BE49-F238E27FC236}">
                <a16:creationId xmlns:a16="http://schemas.microsoft.com/office/drawing/2014/main" id="{242889C3-C8E3-CBF2-FAB3-D60CCAB2C7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pic>
        <p:nvPicPr>
          <p:cNvPr id="4" name="Picture 3">
            <a:extLst>
              <a:ext uri="{FF2B5EF4-FFF2-40B4-BE49-F238E27FC236}">
                <a16:creationId xmlns:a16="http://schemas.microsoft.com/office/drawing/2014/main" id="{DEC3AC63-9E59-BFF2-ACDD-B3B107AD4B40}"/>
              </a:ext>
            </a:extLst>
          </p:cNvPr>
          <p:cNvPicPr>
            <a:picLocks noChangeAspect="1"/>
          </p:cNvPicPr>
          <p:nvPr/>
        </p:nvPicPr>
        <p:blipFill>
          <a:blip r:embed="rId4" cstate="print">
            <a:extLst>
              <a:ext uri="{28A0092B-C50C-407E-A947-70E740481C1C}">
                <a14:useLocalDpi xmlns:a14="http://schemas.microsoft.com/office/drawing/2010/main" val="0"/>
              </a:ext>
            </a:extLst>
          </a:blip>
          <a:srcRect t="44631" r="51003"/>
          <a:stretch>
            <a:fillRect/>
          </a:stretch>
        </p:blipFill>
        <p:spPr>
          <a:xfrm>
            <a:off x="629535" y="653143"/>
            <a:ext cx="4435482" cy="3680240"/>
          </a:xfrm>
          <a:prstGeom prst="rect">
            <a:avLst/>
          </a:prstGeom>
        </p:spPr>
      </p:pic>
      <p:pic>
        <p:nvPicPr>
          <p:cNvPr id="6" name="Picture 5">
            <a:extLst>
              <a:ext uri="{FF2B5EF4-FFF2-40B4-BE49-F238E27FC236}">
                <a16:creationId xmlns:a16="http://schemas.microsoft.com/office/drawing/2014/main" id="{28E126C8-F4A2-DCBA-13FE-8FDFCEA25E4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77282" y="653143"/>
            <a:ext cx="4906987" cy="3680240"/>
          </a:xfrm>
          <a:prstGeom prst="rect">
            <a:avLst/>
          </a:prstGeom>
        </p:spPr>
      </p:pic>
    </p:spTree>
    <p:extLst>
      <p:ext uri="{BB962C8B-B14F-4D97-AF65-F5344CB8AC3E}">
        <p14:creationId xmlns:p14="http://schemas.microsoft.com/office/powerpoint/2010/main" val="24977105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6BAF2-42C1-BE9C-564C-2D02D9E1888A}"/>
            </a:ext>
          </a:extLst>
        </p:cNvPr>
        <p:cNvGrpSpPr/>
        <p:nvPr/>
      </p:nvGrpSpPr>
      <p:grpSpPr>
        <a:xfrm>
          <a:off x="0" y="0"/>
          <a:ext cx="0" cy="0"/>
          <a:chOff x="0" y="0"/>
          <a:chExt cx="0" cy="0"/>
        </a:xfrm>
      </p:grpSpPr>
      <p:sp>
        <p:nvSpPr>
          <p:cNvPr id="7" name="TextBox 3">
            <a:extLst>
              <a:ext uri="{FF2B5EF4-FFF2-40B4-BE49-F238E27FC236}">
                <a16:creationId xmlns:a16="http://schemas.microsoft.com/office/drawing/2014/main" id="{5BDCFFC2-A76A-4A43-1073-660772616AFA}"/>
              </a:ext>
            </a:extLst>
          </p:cNvPr>
          <p:cNvSpPr txBox="1">
            <a:spLocks noChangeArrowheads="1"/>
          </p:cNvSpPr>
          <p:nvPr/>
        </p:nvSpPr>
        <p:spPr bwMode="auto">
          <a:xfrm>
            <a:off x="355600" y="4632895"/>
            <a:ext cx="72795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HISTORIC RESTORATION – CORRIDOR</a:t>
            </a:r>
          </a:p>
        </p:txBody>
      </p:sp>
      <p:pic>
        <p:nvPicPr>
          <p:cNvPr id="9" name="Picture 8" descr="A picture containing text, tableware, plate, dishware&#10;&#10;Description automatically generated">
            <a:extLst>
              <a:ext uri="{FF2B5EF4-FFF2-40B4-BE49-F238E27FC236}">
                <a16:creationId xmlns:a16="http://schemas.microsoft.com/office/drawing/2014/main" id="{E843394B-FD14-99D8-089C-DA4E075F28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pic>
        <p:nvPicPr>
          <p:cNvPr id="6" name="Picture 5">
            <a:extLst>
              <a:ext uri="{FF2B5EF4-FFF2-40B4-BE49-F238E27FC236}">
                <a16:creationId xmlns:a16="http://schemas.microsoft.com/office/drawing/2014/main" id="{87AFC5F4-21F7-47D5-F87D-3B32ED8E877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rot="5400000">
            <a:off x="7064059" y="1113174"/>
            <a:ext cx="3680240" cy="2760180"/>
          </a:xfrm>
          <a:prstGeom prst="rect">
            <a:avLst/>
          </a:prstGeom>
        </p:spPr>
      </p:pic>
      <p:pic>
        <p:nvPicPr>
          <p:cNvPr id="3" name="Picture 2" descr="A collage of a school&#10;&#10;Description automatically generated">
            <a:extLst>
              <a:ext uri="{FF2B5EF4-FFF2-40B4-BE49-F238E27FC236}">
                <a16:creationId xmlns:a16="http://schemas.microsoft.com/office/drawing/2014/main" id="{186F9C6C-2E66-8DD7-932A-E3A1A5B28A2E}"/>
              </a:ext>
            </a:extLst>
          </p:cNvPr>
          <p:cNvPicPr>
            <a:picLocks noChangeAspect="1"/>
          </p:cNvPicPr>
          <p:nvPr/>
        </p:nvPicPr>
        <p:blipFill>
          <a:blip r:embed="rId5" cstate="print">
            <a:extLst>
              <a:ext uri="{28A0092B-C50C-407E-A947-70E740481C1C}">
                <a14:useLocalDpi xmlns:a14="http://schemas.microsoft.com/office/drawing/2010/main" val="0"/>
              </a:ext>
            </a:extLst>
          </a:blip>
          <a:srcRect l="42987" r="1817" b="57802"/>
          <a:stretch>
            <a:fillRect/>
          </a:stretch>
        </p:blipFill>
        <p:spPr>
          <a:xfrm>
            <a:off x="688531" y="653144"/>
            <a:ext cx="6556332" cy="3680240"/>
          </a:xfrm>
          <a:prstGeom prst="rect">
            <a:avLst/>
          </a:prstGeom>
        </p:spPr>
      </p:pic>
    </p:spTree>
    <p:extLst>
      <p:ext uri="{BB962C8B-B14F-4D97-AF65-F5344CB8AC3E}">
        <p14:creationId xmlns:p14="http://schemas.microsoft.com/office/powerpoint/2010/main" val="12586150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9C2AC-8C62-EC90-5064-8E535FFF727F}"/>
            </a:ext>
          </a:extLst>
        </p:cNvPr>
        <p:cNvGrpSpPr/>
        <p:nvPr/>
      </p:nvGrpSpPr>
      <p:grpSpPr>
        <a:xfrm>
          <a:off x="0" y="0"/>
          <a:ext cx="0" cy="0"/>
          <a:chOff x="0" y="0"/>
          <a:chExt cx="0" cy="0"/>
        </a:xfrm>
      </p:grpSpPr>
      <p:sp>
        <p:nvSpPr>
          <p:cNvPr id="7" name="TextBox 3">
            <a:extLst>
              <a:ext uri="{FF2B5EF4-FFF2-40B4-BE49-F238E27FC236}">
                <a16:creationId xmlns:a16="http://schemas.microsoft.com/office/drawing/2014/main" id="{9F58A402-1F62-A052-4304-7E2A3E232CFD}"/>
              </a:ext>
            </a:extLst>
          </p:cNvPr>
          <p:cNvSpPr txBox="1">
            <a:spLocks noChangeArrowheads="1"/>
          </p:cNvSpPr>
          <p:nvPr/>
        </p:nvSpPr>
        <p:spPr bwMode="auto">
          <a:xfrm>
            <a:off x="355600" y="4632895"/>
            <a:ext cx="72795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HISTORIC RESTORATION – CLASSROOM</a:t>
            </a:r>
          </a:p>
        </p:txBody>
      </p:sp>
      <p:pic>
        <p:nvPicPr>
          <p:cNvPr id="9" name="Picture 8" descr="A picture containing text, tableware, plate, dishware&#10;&#10;Description automatically generated">
            <a:extLst>
              <a:ext uri="{FF2B5EF4-FFF2-40B4-BE49-F238E27FC236}">
                <a16:creationId xmlns:a16="http://schemas.microsoft.com/office/drawing/2014/main" id="{1AA1650F-4325-E234-7076-8B506539F5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pic>
        <p:nvPicPr>
          <p:cNvPr id="6" name="Picture 5">
            <a:extLst>
              <a:ext uri="{FF2B5EF4-FFF2-40B4-BE49-F238E27FC236}">
                <a16:creationId xmlns:a16="http://schemas.microsoft.com/office/drawing/2014/main" id="{B72B654F-FD5A-E92C-EE8C-F0A37F16824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rot="5400000">
            <a:off x="4401759" y="1109584"/>
            <a:ext cx="3680240" cy="2760180"/>
          </a:xfrm>
          <a:prstGeom prst="rect">
            <a:avLst/>
          </a:prstGeom>
        </p:spPr>
      </p:pic>
      <p:pic>
        <p:nvPicPr>
          <p:cNvPr id="2" name="Picture 1" descr="A group of children in a classroom&#10;&#10;Description automatically generated">
            <a:extLst>
              <a:ext uri="{FF2B5EF4-FFF2-40B4-BE49-F238E27FC236}">
                <a16:creationId xmlns:a16="http://schemas.microsoft.com/office/drawing/2014/main" id="{6B7106E3-C768-505D-16A8-1E565F3697C8}"/>
              </a:ext>
            </a:extLst>
          </p:cNvPr>
          <p:cNvPicPr>
            <a:picLocks noChangeAspect="1"/>
          </p:cNvPicPr>
          <p:nvPr/>
        </p:nvPicPr>
        <p:blipFill>
          <a:blip r:embed="rId5" cstate="print">
            <a:extLst>
              <a:ext uri="{28A0092B-C50C-407E-A947-70E740481C1C}">
                <a14:useLocalDpi xmlns:a14="http://schemas.microsoft.com/office/drawing/2010/main" val="0"/>
              </a:ext>
            </a:extLst>
          </a:blip>
          <a:srcRect l="40161" r="4306" b="28009"/>
          <a:stretch>
            <a:fillRect/>
          </a:stretch>
        </p:blipFill>
        <p:spPr>
          <a:xfrm>
            <a:off x="688531" y="649554"/>
            <a:ext cx="3878214" cy="3683829"/>
          </a:xfrm>
          <a:prstGeom prst="rect">
            <a:avLst/>
          </a:prstGeom>
        </p:spPr>
      </p:pic>
      <p:pic>
        <p:nvPicPr>
          <p:cNvPr id="5" name="Picture 4">
            <a:extLst>
              <a:ext uri="{FF2B5EF4-FFF2-40B4-BE49-F238E27FC236}">
                <a16:creationId xmlns:a16="http://schemas.microsoft.com/office/drawing/2014/main" id="{6C141C0F-DE6C-217E-B59E-78106C0A8390}"/>
              </a:ext>
            </a:extLst>
          </p:cNvPr>
          <p:cNvPicPr>
            <a:picLocks noChangeAspect="1"/>
          </p:cNvPicPr>
          <p:nvPr/>
        </p:nvPicPr>
        <p:blipFill>
          <a:blip r:embed="rId6" cstate="print">
            <a:extLst>
              <a:ext uri="{28A0092B-C50C-407E-A947-70E740481C1C}">
                <a14:useLocalDpi xmlns:a14="http://schemas.microsoft.com/office/drawing/2010/main" val="0"/>
              </a:ext>
            </a:extLst>
          </a:blip>
          <a:srcRect t="13567" b="669"/>
          <a:stretch>
            <a:fillRect/>
          </a:stretch>
        </p:blipFill>
        <p:spPr>
          <a:xfrm rot="5400000">
            <a:off x="7260522" y="1309635"/>
            <a:ext cx="3680240" cy="2367255"/>
          </a:xfrm>
          <a:prstGeom prst="rect">
            <a:avLst/>
          </a:prstGeom>
        </p:spPr>
      </p:pic>
    </p:spTree>
    <p:extLst>
      <p:ext uri="{BB962C8B-B14F-4D97-AF65-F5344CB8AC3E}">
        <p14:creationId xmlns:p14="http://schemas.microsoft.com/office/powerpoint/2010/main" val="36403312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286C0-DF9E-5683-57DA-9C39575C57A9}"/>
            </a:ext>
          </a:extLst>
        </p:cNvPr>
        <p:cNvGrpSpPr/>
        <p:nvPr/>
      </p:nvGrpSpPr>
      <p:grpSpPr>
        <a:xfrm>
          <a:off x="0" y="0"/>
          <a:ext cx="0" cy="0"/>
          <a:chOff x="0" y="0"/>
          <a:chExt cx="0" cy="0"/>
        </a:xfrm>
      </p:grpSpPr>
      <p:sp>
        <p:nvSpPr>
          <p:cNvPr id="7" name="TextBox 3">
            <a:extLst>
              <a:ext uri="{FF2B5EF4-FFF2-40B4-BE49-F238E27FC236}">
                <a16:creationId xmlns:a16="http://schemas.microsoft.com/office/drawing/2014/main" id="{443DE6C8-7EDC-41A4-A8CD-9FCD23A910CC}"/>
              </a:ext>
            </a:extLst>
          </p:cNvPr>
          <p:cNvSpPr txBox="1">
            <a:spLocks noChangeArrowheads="1"/>
          </p:cNvSpPr>
          <p:nvPr/>
        </p:nvSpPr>
        <p:spPr bwMode="auto">
          <a:xfrm>
            <a:off x="355600" y="4632895"/>
            <a:ext cx="72795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HISTORIC RESTORATION – MULTIPURPOSE ROOM</a:t>
            </a:r>
          </a:p>
        </p:txBody>
      </p:sp>
      <p:pic>
        <p:nvPicPr>
          <p:cNvPr id="9" name="Picture 8" descr="A picture containing text, tableware, plate, dishware&#10;&#10;Description automatically generated">
            <a:extLst>
              <a:ext uri="{FF2B5EF4-FFF2-40B4-BE49-F238E27FC236}">
                <a16:creationId xmlns:a16="http://schemas.microsoft.com/office/drawing/2014/main" id="{C2ACA1BC-82D4-701C-5600-398B08907D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pic>
        <p:nvPicPr>
          <p:cNvPr id="6" name="Picture 5">
            <a:extLst>
              <a:ext uri="{FF2B5EF4-FFF2-40B4-BE49-F238E27FC236}">
                <a16:creationId xmlns:a16="http://schemas.microsoft.com/office/drawing/2014/main" id="{08A791CA-AE5B-0AF9-3673-0D80DC4DA47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377282" y="653143"/>
            <a:ext cx="4906986" cy="3680240"/>
          </a:xfrm>
          <a:prstGeom prst="rect">
            <a:avLst/>
          </a:prstGeom>
        </p:spPr>
      </p:pic>
      <p:pic>
        <p:nvPicPr>
          <p:cNvPr id="2" name="Picture 1" descr="A group of children in a classroom&#10;&#10;Description automatically generated">
            <a:extLst>
              <a:ext uri="{FF2B5EF4-FFF2-40B4-BE49-F238E27FC236}">
                <a16:creationId xmlns:a16="http://schemas.microsoft.com/office/drawing/2014/main" id="{FFFE148A-9D12-F60D-97C6-D67E911FA856}"/>
              </a:ext>
            </a:extLst>
          </p:cNvPr>
          <p:cNvPicPr>
            <a:picLocks noChangeAspect="1"/>
          </p:cNvPicPr>
          <p:nvPr/>
        </p:nvPicPr>
        <p:blipFill>
          <a:blip r:embed="rId5" cstate="print">
            <a:extLst>
              <a:ext uri="{28A0092B-C50C-407E-A947-70E740481C1C}">
                <a14:useLocalDpi xmlns:a14="http://schemas.microsoft.com/office/drawing/2010/main" val="0"/>
              </a:ext>
            </a:extLst>
          </a:blip>
          <a:srcRect l="3650" t="16595" r="61485" b="39735"/>
          <a:stretch>
            <a:fillRect/>
          </a:stretch>
        </p:blipFill>
        <p:spPr>
          <a:xfrm>
            <a:off x="688531" y="658290"/>
            <a:ext cx="4004338" cy="3675093"/>
          </a:xfrm>
          <a:prstGeom prst="rect">
            <a:avLst/>
          </a:prstGeom>
        </p:spPr>
      </p:pic>
    </p:spTree>
    <p:extLst>
      <p:ext uri="{BB962C8B-B14F-4D97-AF65-F5344CB8AC3E}">
        <p14:creationId xmlns:p14="http://schemas.microsoft.com/office/powerpoint/2010/main" val="19088314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861F2-90AC-F70D-E267-8A80880F6951}"/>
            </a:ext>
          </a:extLst>
        </p:cNvPr>
        <p:cNvGrpSpPr/>
        <p:nvPr/>
      </p:nvGrpSpPr>
      <p:grpSpPr>
        <a:xfrm>
          <a:off x="0" y="0"/>
          <a:ext cx="0" cy="0"/>
          <a:chOff x="0" y="0"/>
          <a:chExt cx="0" cy="0"/>
        </a:xfrm>
      </p:grpSpPr>
      <p:sp>
        <p:nvSpPr>
          <p:cNvPr id="5122" name="TextBox 3">
            <a:extLst>
              <a:ext uri="{FF2B5EF4-FFF2-40B4-BE49-F238E27FC236}">
                <a16:creationId xmlns:a16="http://schemas.microsoft.com/office/drawing/2014/main" id="{947F78E8-9B26-4009-78EE-BA1E5F61D97D}"/>
              </a:ext>
            </a:extLst>
          </p:cNvPr>
          <p:cNvSpPr txBox="1">
            <a:spLocks noChangeArrowheads="1"/>
          </p:cNvSpPr>
          <p:nvPr/>
        </p:nvSpPr>
        <p:spPr bwMode="auto">
          <a:xfrm>
            <a:off x="355600" y="4632895"/>
            <a:ext cx="72795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COSTS and PHASING</a:t>
            </a:r>
          </a:p>
        </p:txBody>
      </p:sp>
      <p:pic>
        <p:nvPicPr>
          <p:cNvPr id="2" name="Picture 1" descr="A picture containing text, tableware, plate, dishware&#10;&#10;Description automatically generated">
            <a:extLst>
              <a:ext uri="{FF2B5EF4-FFF2-40B4-BE49-F238E27FC236}">
                <a16:creationId xmlns:a16="http://schemas.microsoft.com/office/drawing/2014/main" id="{1889EDFA-4968-43FC-8FB5-FE4FEEBF92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pic>
        <p:nvPicPr>
          <p:cNvPr id="4" name="Picture 3">
            <a:extLst>
              <a:ext uri="{FF2B5EF4-FFF2-40B4-BE49-F238E27FC236}">
                <a16:creationId xmlns:a16="http://schemas.microsoft.com/office/drawing/2014/main" id="{050C96AE-537F-4BF0-970C-730B1BA25097}"/>
              </a:ext>
            </a:extLst>
          </p:cNvPr>
          <p:cNvPicPr>
            <a:picLocks noChangeAspect="1"/>
          </p:cNvPicPr>
          <p:nvPr/>
        </p:nvPicPr>
        <p:blipFill>
          <a:blip r:embed="rId4"/>
          <a:stretch>
            <a:fillRect/>
          </a:stretch>
        </p:blipFill>
        <p:spPr>
          <a:xfrm>
            <a:off x="678180" y="1074833"/>
            <a:ext cx="9456420" cy="2699946"/>
          </a:xfrm>
          <a:prstGeom prst="rect">
            <a:avLst/>
          </a:prstGeom>
        </p:spPr>
      </p:pic>
    </p:spTree>
    <p:extLst>
      <p:ext uri="{BB962C8B-B14F-4D97-AF65-F5344CB8AC3E}">
        <p14:creationId xmlns:p14="http://schemas.microsoft.com/office/powerpoint/2010/main" val="26012421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64D30-B2DE-FEC8-9139-5F68E55FB57C}"/>
            </a:ext>
          </a:extLst>
        </p:cNvPr>
        <p:cNvGrpSpPr/>
        <p:nvPr/>
      </p:nvGrpSpPr>
      <p:grpSpPr>
        <a:xfrm>
          <a:off x="0" y="0"/>
          <a:ext cx="0" cy="0"/>
          <a:chOff x="0" y="0"/>
          <a:chExt cx="0" cy="0"/>
        </a:xfrm>
      </p:grpSpPr>
      <p:sp>
        <p:nvSpPr>
          <p:cNvPr id="7" name="TextBox 3">
            <a:extLst>
              <a:ext uri="{FF2B5EF4-FFF2-40B4-BE49-F238E27FC236}">
                <a16:creationId xmlns:a16="http://schemas.microsoft.com/office/drawing/2014/main" id="{57FC5DAE-7118-D075-F8A4-FDDA240BE2B5}"/>
              </a:ext>
            </a:extLst>
          </p:cNvPr>
          <p:cNvSpPr txBox="1">
            <a:spLocks noChangeArrowheads="1"/>
          </p:cNvSpPr>
          <p:nvPr/>
        </p:nvSpPr>
        <p:spPr bwMode="auto">
          <a:xfrm>
            <a:off x="355600" y="4632895"/>
            <a:ext cx="72795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ESTIMATE OF PROBABLE COSTS – OPTION 5: RECOMMENDATION</a:t>
            </a:r>
          </a:p>
        </p:txBody>
      </p:sp>
      <p:pic>
        <p:nvPicPr>
          <p:cNvPr id="9" name="Picture 8" descr="A picture containing text, tableware, plate, dishware&#10;&#10;Description automatically generated">
            <a:extLst>
              <a:ext uri="{FF2B5EF4-FFF2-40B4-BE49-F238E27FC236}">
                <a16:creationId xmlns:a16="http://schemas.microsoft.com/office/drawing/2014/main" id="{54C8E104-1A27-05F5-5400-3F0BBEF68E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pic>
        <p:nvPicPr>
          <p:cNvPr id="3" name="Picture 2">
            <a:extLst>
              <a:ext uri="{FF2B5EF4-FFF2-40B4-BE49-F238E27FC236}">
                <a16:creationId xmlns:a16="http://schemas.microsoft.com/office/drawing/2014/main" id="{ADEAE3C6-6171-2353-C7CD-CF6A7BFB2B2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6268" y="524703"/>
            <a:ext cx="5029200" cy="3886200"/>
          </a:xfrm>
          <a:prstGeom prst="rect">
            <a:avLst/>
          </a:prstGeom>
        </p:spPr>
      </p:pic>
      <p:pic>
        <p:nvPicPr>
          <p:cNvPr id="5" name="Picture 4">
            <a:extLst>
              <a:ext uri="{FF2B5EF4-FFF2-40B4-BE49-F238E27FC236}">
                <a16:creationId xmlns:a16="http://schemas.microsoft.com/office/drawing/2014/main" id="{98A66CE3-D08C-7AB2-9E45-2898D5963FA8}"/>
              </a:ext>
            </a:extLst>
          </p:cNvPr>
          <p:cNvPicPr>
            <a:picLocks noChangeAspect="1"/>
          </p:cNvPicPr>
          <p:nvPr/>
        </p:nvPicPr>
        <p:blipFill>
          <a:blip r:embed="rId5" cstate="print">
            <a:extLst>
              <a:ext uri="{28A0092B-C50C-407E-A947-70E740481C1C}">
                <a14:useLocalDpi xmlns:a14="http://schemas.microsoft.com/office/drawing/2010/main" val="0"/>
              </a:ext>
            </a:extLst>
          </a:blip>
          <a:srcRect b="16800"/>
          <a:stretch>
            <a:fillRect/>
          </a:stretch>
        </p:blipFill>
        <p:spPr>
          <a:xfrm>
            <a:off x="5486400" y="411280"/>
            <a:ext cx="5029200" cy="3233321"/>
          </a:xfrm>
          <a:prstGeom prst="rect">
            <a:avLst/>
          </a:prstGeom>
        </p:spPr>
      </p:pic>
      <p:sp>
        <p:nvSpPr>
          <p:cNvPr id="2" name="TextBox 1">
            <a:extLst>
              <a:ext uri="{FF2B5EF4-FFF2-40B4-BE49-F238E27FC236}">
                <a16:creationId xmlns:a16="http://schemas.microsoft.com/office/drawing/2014/main" id="{23201926-F785-B230-239C-64DD07D93E48}"/>
              </a:ext>
            </a:extLst>
          </p:cNvPr>
          <p:cNvSpPr txBox="1"/>
          <p:nvPr/>
        </p:nvSpPr>
        <p:spPr>
          <a:xfrm>
            <a:off x="1057544" y="3644600"/>
            <a:ext cx="4166647" cy="430887"/>
          </a:xfrm>
          <a:prstGeom prst="rect">
            <a:avLst/>
          </a:prstGeom>
          <a:noFill/>
        </p:spPr>
        <p:txBody>
          <a:bodyPr wrap="square" rtlCol="0">
            <a:spAutoFit/>
          </a:bodyPr>
          <a:lstStyle/>
          <a:p>
            <a:r>
              <a:rPr lang="en-US" dirty="0"/>
              <a:t>Town Hall:  $5.8 M (No Work)</a:t>
            </a:r>
          </a:p>
        </p:txBody>
      </p:sp>
      <p:sp>
        <p:nvSpPr>
          <p:cNvPr id="4" name="TextBox 3">
            <a:extLst>
              <a:ext uri="{FF2B5EF4-FFF2-40B4-BE49-F238E27FC236}">
                <a16:creationId xmlns:a16="http://schemas.microsoft.com/office/drawing/2014/main" id="{8132CD61-6C66-D4A6-2286-D673E5997780}"/>
              </a:ext>
            </a:extLst>
          </p:cNvPr>
          <p:cNvSpPr txBox="1"/>
          <p:nvPr/>
        </p:nvSpPr>
        <p:spPr>
          <a:xfrm>
            <a:off x="5778631" y="3644601"/>
            <a:ext cx="4567901" cy="430887"/>
          </a:xfrm>
          <a:prstGeom prst="rect">
            <a:avLst/>
          </a:prstGeom>
          <a:noFill/>
        </p:spPr>
        <p:txBody>
          <a:bodyPr wrap="square" rtlCol="0">
            <a:spAutoFit/>
          </a:bodyPr>
          <a:lstStyle/>
          <a:p>
            <a:r>
              <a:rPr lang="en-US" dirty="0"/>
              <a:t>Bantam Full Renovation:  $32.8 M</a:t>
            </a:r>
          </a:p>
        </p:txBody>
      </p:sp>
    </p:spTree>
    <p:extLst>
      <p:ext uri="{BB962C8B-B14F-4D97-AF65-F5344CB8AC3E}">
        <p14:creationId xmlns:p14="http://schemas.microsoft.com/office/powerpoint/2010/main" val="24981305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486AB-4690-4F24-49F1-193D563B71BE}"/>
            </a:ext>
          </a:extLst>
        </p:cNvPr>
        <p:cNvGrpSpPr/>
        <p:nvPr/>
      </p:nvGrpSpPr>
      <p:grpSpPr>
        <a:xfrm>
          <a:off x="0" y="0"/>
          <a:ext cx="0" cy="0"/>
          <a:chOff x="0" y="0"/>
          <a:chExt cx="0" cy="0"/>
        </a:xfrm>
      </p:grpSpPr>
      <p:sp>
        <p:nvSpPr>
          <p:cNvPr id="7" name="TextBox 3">
            <a:extLst>
              <a:ext uri="{FF2B5EF4-FFF2-40B4-BE49-F238E27FC236}">
                <a16:creationId xmlns:a16="http://schemas.microsoft.com/office/drawing/2014/main" id="{04F1EBB5-DD55-AE11-D35A-D512A6872178}"/>
              </a:ext>
            </a:extLst>
          </p:cNvPr>
          <p:cNvSpPr txBox="1">
            <a:spLocks noChangeArrowheads="1"/>
          </p:cNvSpPr>
          <p:nvPr/>
        </p:nvSpPr>
        <p:spPr bwMode="auto">
          <a:xfrm>
            <a:off x="355600" y="4632895"/>
            <a:ext cx="72795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DIAGRAMMATIC PHASING PLAN AND COST ESTIMATE – OPTION 5</a:t>
            </a:r>
          </a:p>
        </p:txBody>
      </p:sp>
      <p:pic>
        <p:nvPicPr>
          <p:cNvPr id="9" name="Picture 8" descr="A picture containing text, tableware, plate, dishware&#10;&#10;Description automatically generated">
            <a:extLst>
              <a:ext uri="{FF2B5EF4-FFF2-40B4-BE49-F238E27FC236}">
                <a16:creationId xmlns:a16="http://schemas.microsoft.com/office/drawing/2014/main" id="{DCE92F1C-442D-AA0F-6A35-945269AB61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pic>
        <p:nvPicPr>
          <p:cNvPr id="3" name="Picture 2">
            <a:extLst>
              <a:ext uri="{FF2B5EF4-FFF2-40B4-BE49-F238E27FC236}">
                <a16:creationId xmlns:a16="http://schemas.microsoft.com/office/drawing/2014/main" id="{6EC039CB-6739-724F-2AD0-1BE245FC3C09}"/>
              </a:ext>
            </a:extLst>
          </p:cNvPr>
          <p:cNvPicPr>
            <a:picLocks noChangeAspect="1"/>
          </p:cNvPicPr>
          <p:nvPr/>
        </p:nvPicPr>
        <p:blipFill>
          <a:blip r:embed="rId4" cstate="print">
            <a:extLst>
              <a:ext uri="{28A0092B-C50C-407E-A947-70E740481C1C}">
                <a14:useLocalDpi xmlns:a14="http://schemas.microsoft.com/office/drawing/2010/main" val="0"/>
              </a:ext>
            </a:extLst>
          </a:blip>
          <a:srcRect l="38218" t="2864" r="7217" b="18501"/>
          <a:stretch>
            <a:fillRect/>
          </a:stretch>
        </p:blipFill>
        <p:spPr>
          <a:xfrm>
            <a:off x="6224292" y="465707"/>
            <a:ext cx="4215020" cy="4049485"/>
          </a:xfrm>
          <a:prstGeom prst="rect">
            <a:avLst/>
          </a:prstGeom>
        </p:spPr>
      </p:pic>
      <p:pic>
        <p:nvPicPr>
          <p:cNvPr id="4" name="Picture 3">
            <a:extLst>
              <a:ext uri="{FF2B5EF4-FFF2-40B4-BE49-F238E27FC236}">
                <a16:creationId xmlns:a16="http://schemas.microsoft.com/office/drawing/2014/main" id="{21E5BCA5-4A18-79A5-079F-3EEEA0402105}"/>
              </a:ext>
            </a:extLst>
          </p:cNvPr>
          <p:cNvPicPr>
            <a:picLocks noChangeAspect="1"/>
          </p:cNvPicPr>
          <p:nvPr/>
        </p:nvPicPr>
        <p:blipFill>
          <a:blip r:embed="rId5" cstate="print">
            <a:extLst>
              <a:ext uri="{28A0092B-C50C-407E-A947-70E740481C1C}">
                <a14:useLocalDpi xmlns:a14="http://schemas.microsoft.com/office/drawing/2010/main" val="0"/>
              </a:ext>
            </a:extLst>
          </a:blip>
          <a:srcRect l="7387" t="84267" r="79739" b="13360"/>
          <a:stretch>
            <a:fillRect/>
          </a:stretch>
        </p:blipFill>
        <p:spPr>
          <a:xfrm>
            <a:off x="9177709" y="4449727"/>
            <a:ext cx="994463" cy="122201"/>
          </a:xfrm>
          <a:prstGeom prst="rect">
            <a:avLst/>
          </a:prstGeom>
        </p:spPr>
      </p:pic>
      <p:sp>
        <p:nvSpPr>
          <p:cNvPr id="6" name="TextBox 5">
            <a:extLst>
              <a:ext uri="{FF2B5EF4-FFF2-40B4-BE49-F238E27FC236}">
                <a16:creationId xmlns:a16="http://schemas.microsoft.com/office/drawing/2014/main" id="{5904F207-D339-6E4A-0C87-44326B37651E}"/>
              </a:ext>
            </a:extLst>
          </p:cNvPr>
          <p:cNvSpPr txBox="1"/>
          <p:nvPr/>
        </p:nvSpPr>
        <p:spPr>
          <a:xfrm>
            <a:off x="533488" y="724557"/>
            <a:ext cx="5854478" cy="3477875"/>
          </a:xfrm>
          <a:prstGeom prst="rect">
            <a:avLst/>
          </a:prstGeom>
          <a:solidFill>
            <a:schemeClr val="bg1"/>
          </a:solidFill>
        </p:spPr>
        <p:txBody>
          <a:bodyPr wrap="square" rtlCol="0">
            <a:spAutoFit/>
          </a:bodyPr>
          <a:lstStyle/>
          <a:p>
            <a:r>
              <a:rPr lang="en-US" dirty="0"/>
              <a:t>Phasing approach breaks Project into more manageable Projects to be funded over time.  Each phase carries its proportion of the following:</a:t>
            </a:r>
          </a:p>
          <a:p>
            <a:endParaRPr lang="en-US" dirty="0"/>
          </a:p>
          <a:p>
            <a:pPr marL="342900" indent="-342900">
              <a:buFont typeface="Arial" panose="020B0604020202020204" pitchFamily="34" charset="0"/>
              <a:buChar char="•"/>
            </a:pPr>
            <a:r>
              <a:rPr lang="en-US" dirty="0"/>
              <a:t>Hazardous Materials abatement</a:t>
            </a:r>
          </a:p>
          <a:p>
            <a:pPr marL="342900" indent="-342900">
              <a:buFont typeface="Arial" panose="020B0604020202020204" pitchFamily="34" charset="0"/>
              <a:buChar char="•"/>
            </a:pPr>
            <a:r>
              <a:rPr lang="en-US" dirty="0"/>
              <a:t>Envelope and Finishes Upgrades</a:t>
            </a:r>
          </a:p>
          <a:p>
            <a:pPr marL="342900" indent="-342900">
              <a:buFont typeface="Arial" panose="020B0604020202020204" pitchFamily="34" charset="0"/>
              <a:buChar char="•"/>
            </a:pPr>
            <a:r>
              <a:rPr lang="en-US" dirty="0"/>
              <a:t>Building Electrification and PV</a:t>
            </a:r>
          </a:p>
          <a:p>
            <a:pPr marL="342900" indent="-342900">
              <a:buFont typeface="Arial" panose="020B0604020202020204" pitchFamily="34" charset="0"/>
              <a:buChar char="•"/>
            </a:pPr>
            <a:r>
              <a:rPr lang="en-US" dirty="0"/>
              <a:t>HVAC and Mechanical Systems with Potential for Geothermal Systems</a:t>
            </a:r>
          </a:p>
        </p:txBody>
      </p:sp>
      <p:pic>
        <p:nvPicPr>
          <p:cNvPr id="5" name="Picture 4">
            <a:extLst>
              <a:ext uri="{FF2B5EF4-FFF2-40B4-BE49-F238E27FC236}">
                <a16:creationId xmlns:a16="http://schemas.microsoft.com/office/drawing/2014/main" id="{86EAB1BC-AF95-D16A-8FBD-A002FB7F8667}"/>
              </a:ext>
            </a:extLst>
          </p:cNvPr>
          <p:cNvPicPr>
            <a:picLocks noChangeAspect="1"/>
          </p:cNvPicPr>
          <p:nvPr/>
        </p:nvPicPr>
        <p:blipFill>
          <a:blip r:embed="rId6"/>
          <a:stretch>
            <a:fillRect/>
          </a:stretch>
        </p:blipFill>
        <p:spPr>
          <a:xfrm>
            <a:off x="6224292" y="724557"/>
            <a:ext cx="2156088" cy="1020812"/>
          </a:xfrm>
          <a:prstGeom prst="rect">
            <a:avLst/>
          </a:prstGeom>
        </p:spPr>
      </p:pic>
    </p:spTree>
    <p:extLst>
      <p:ext uri="{BB962C8B-B14F-4D97-AF65-F5344CB8AC3E}">
        <p14:creationId xmlns:p14="http://schemas.microsoft.com/office/powerpoint/2010/main" val="18377436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68773-15A4-B13D-000C-3F2AC6DF1838}"/>
            </a:ext>
          </a:extLst>
        </p:cNvPr>
        <p:cNvGrpSpPr/>
        <p:nvPr/>
      </p:nvGrpSpPr>
      <p:grpSpPr>
        <a:xfrm>
          <a:off x="0" y="0"/>
          <a:ext cx="0" cy="0"/>
          <a:chOff x="0" y="0"/>
          <a:chExt cx="0" cy="0"/>
        </a:xfrm>
      </p:grpSpPr>
      <p:sp>
        <p:nvSpPr>
          <p:cNvPr id="7" name="TextBox 3">
            <a:extLst>
              <a:ext uri="{FF2B5EF4-FFF2-40B4-BE49-F238E27FC236}">
                <a16:creationId xmlns:a16="http://schemas.microsoft.com/office/drawing/2014/main" id="{DEB67DC1-61BE-1503-D7AE-D43B4A895FD4}"/>
              </a:ext>
            </a:extLst>
          </p:cNvPr>
          <p:cNvSpPr txBox="1">
            <a:spLocks noChangeArrowheads="1"/>
          </p:cNvSpPr>
          <p:nvPr/>
        </p:nvSpPr>
        <p:spPr bwMode="auto">
          <a:xfrm>
            <a:off x="355600" y="4632895"/>
            <a:ext cx="72795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DIAGRAMMATIC PHASING PLAN AND COST ESTIMATE – OPTION 5</a:t>
            </a:r>
          </a:p>
        </p:txBody>
      </p:sp>
      <p:pic>
        <p:nvPicPr>
          <p:cNvPr id="9" name="Picture 8" descr="A picture containing text, tableware, plate, dishware&#10;&#10;Description automatically generated">
            <a:extLst>
              <a:ext uri="{FF2B5EF4-FFF2-40B4-BE49-F238E27FC236}">
                <a16:creationId xmlns:a16="http://schemas.microsoft.com/office/drawing/2014/main" id="{EA2492AE-7F36-DA8C-E076-96C97AE97B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pic>
        <p:nvPicPr>
          <p:cNvPr id="3" name="Picture 2">
            <a:extLst>
              <a:ext uri="{FF2B5EF4-FFF2-40B4-BE49-F238E27FC236}">
                <a16:creationId xmlns:a16="http://schemas.microsoft.com/office/drawing/2014/main" id="{E9636696-C142-0129-9AA5-A5069A935C99}"/>
              </a:ext>
            </a:extLst>
          </p:cNvPr>
          <p:cNvPicPr>
            <a:picLocks noChangeAspect="1"/>
          </p:cNvPicPr>
          <p:nvPr/>
        </p:nvPicPr>
        <p:blipFill>
          <a:blip r:embed="rId4" cstate="print">
            <a:extLst>
              <a:ext uri="{28A0092B-C50C-407E-A947-70E740481C1C}">
                <a14:useLocalDpi xmlns:a14="http://schemas.microsoft.com/office/drawing/2010/main" val="0"/>
              </a:ext>
            </a:extLst>
          </a:blip>
          <a:srcRect l="38218" t="2864" r="7217" b="18501"/>
          <a:stretch>
            <a:fillRect/>
          </a:stretch>
        </p:blipFill>
        <p:spPr>
          <a:xfrm>
            <a:off x="6164546" y="372923"/>
            <a:ext cx="4215020" cy="4049485"/>
          </a:xfrm>
          <a:prstGeom prst="rect">
            <a:avLst/>
          </a:prstGeom>
        </p:spPr>
      </p:pic>
      <p:pic>
        <p:nvPicPr>
          <p:cNvPr id="4" name="Picture 3">
            <a:extLst>
              <a:ext uri="{FF2B5EF4-FFF2-40B4-BE49-F238E27FC236}">
                <a16:creationId xmlns:a16="http://schemas.microsoft.com/office/drawing/2014/main" id="{EDC1C415-8B65-E55F-0AB4-0F577FFF95AF}"/>
              </a:ext>
            </a:extLst>
          </p:cNvPr>
          <p:cNvPicPr>
            <a:picLocks noChangeAspect="1"/>
          </p:cNvPicPr>
          <p:nvPr/>
        </p:nvPicPr>
        <p:blipFill>
          <a:blip r:embed="rId5" cstate="print">
            <a:extLst>
              <a:ext uri="{28A0092B-C50C-407E-A947-70E740481C1C}">
                <a14:useLocalDpi xmlns:a14="http://schemas.microsoft.com/office/drawing/2010/main" val="0"/>
              </a:ext>
            </a:extLst>
          </a:blip>
          <a:srcRect l="7387" t="84267" r="79739" b="13360"/>
          <a:stretch>
            <a:fillRect/>
          </a:stretch>
        </p:blipFill>
        <p:spPr>
          <a:xfrm>
            <a:off x="9177709" y="4449727"/>
            <a:ext cx="994463" cy="122201"/>
          </a:xfrm>
          <a:prstGeom prst="rect">
            <a:avLst/>
          </a:prstGeom>
        </p:spPr>
      </p:pic>
      <p:pic>
        <p:nvPicPr>
          <p:cNvPr id="5" name="Picture 4">
            <a:extLst>
              <a:ext uri="{FF2B5EF4-FFF2-40B4-BE49-F238E27FC236}">
                <a16:creationId xmlns:a16="http://schemas.microsoft.com/office/drawing/2014/main" id="{65375601-8D71-988D-039A-17E1E76A6F4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 y="624627"/>
            <a:ext cx="5029200" cy="3886200"/>
          </a:xfrm>
          <a:prstGeom prst="rect">
            <a:avLst/>
          </a:prstGeom>
        </p:spPr>
      </p:pic>
      <p:sp>
        <p:nvSpPr>
          <p:cNvPr id="2" name="TextBox 1">
            <a:extLst>
              <a:ext uri="{FF2B5EF4-FFF2-40B4-BE49-F238E27FC236}">
                <a16:creationId xmlns:a16="http://schemas.microsoft.com/office/drawing/2014/main" id="{CFE4698C-6716-900B-06C5-70814594670A}"/>
              </a:ext>
            </a:extLst>
          </p:cNvPr>
          <p:cNvSpPr txBox="1"/>
          <p:nvPr/>
        </p:nvSpPr>
        <p:spPr>
          <a:xfrm>
            <a:off x="2875214" y="470855"/>
            <a:ext cx="2949960" cy="430887"/>
          </a:xfrm>
          <a:prstGeom prst="rect">
            <a:avLst/>
          </a:prstGeom>
          <a:solidFill>
            <a:schemeClr val="bg1"/>
          </a:solidFill>
        </p:spPr>
        <p:txBody>
          <a:bodyPr wrap="square" rtlCol="0">
            <a:spAutoFit/>
          </a:bodyPr>
          <a:lstStyle/>
          <a:p>
            <a:r>
              <a:rPr lang="en-US" dirty="0"/>
              <a:t>Phase 1: Roof $2.4M</a:t>
            </a:r>
          </a:p>
        </p:txBody>
      </p:sp>
      <p:sp>
        <p:nvSpPr>
          <p:cNvPr id="6" name="TextBox 5">
            <a:extLst>
              <a:ext uri="{FF2B5EF4-FFF2-40B4-BE49-F238E27FC236}">
                <a16:creationId xmlns:a16="http://schemas.microsoft.com/office/drawing/2014/main" id="{4555457F-DC0D-0EEE-8464-3271915603C9}"/>
              </a:ext>
            </a:extLst>
          </p:cNvPr>
          <p:cNvSpPr txBox="1"/>
          <p:nvPr/>
        </p:nvSpPr>
        <p:spPr>
          <a:xfrm>
            <a:off x="687724" y="4096764"/>
            <a:ext cx="5496260" cy="430887"/>
          </a:xfrm>
          <a:prstGeom prst="rect">
            <a:avLst/>
          </a:prstGeom>
          <a:solidFill>
            <a:schemeClr val="bg1"/>
          </a:solidFill>
        </p:spPr>
        <p:txBody>
          <a:bodyPr wrap="square" rtlCol="0">
            <a:spAutoFit/>
          </a:bodyPr>
          <a:lstStyle/>
          <a:p>
            <a:r>
              <a:rPr lang="en-US" dirty="0"/>
              <a:t>Phase 2: West Wing, Food Pantry:  $7.2M</a:t>
            </a:r>
          </a:p>
        </p:txBody>
      </p:sp>
      <p:pic>
        <p:nvPicPr>
          <p:cNvPr id="10" name="Picture 9">
            <a:extLst>
              <a:ext uri="{FF2B5EF4-FFF2-40B4-BE49-F238E27FC236}">
                <a16:creationId xmlns:a16="http://schemas.microsoft.com/office/drawing/2014/main" id="{C4573C88-3785-2A7C-FC4A-F9A006ACF300}"/>
              </a:ext>
            </a:extLst>
          </p:cNvPr>
          <p:cNvPicPr>
            <a:picLocks noChangeAspect="1"/>
          </p:cNvPicPr>
          <p:nvPr/>
        </p:nvPicPr>
        <p:blipFill>
          <a:blip r:embed="rId7"/>
          <a:stretch>
            <a:fillRect/>
          </a:stretch>
        </p:blipFill>
        <p:spPr>
          <a:xfrm>
            <a:off x="6243291" y="680511"/>
            <a:ext cx="2028765" cy="960531"/>
          </a:xfrm>
          <a:prstGeom prst="rect">
            <a:avLst/>
          </a:prstGeom>
        </p:spPr>
      </p:pic>
    </p:spTree>
    <p:extLst>
      <p:ext uri="{BB962C8B-B14F-4D97-AF65-F5344CB8AC3E}">
        <p14:creationId xmlns:p14="http://schemas.microsoft.com/office/powerpoint/2010/main" val="25991252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50C92-39CE-2922-9F50-9893B07934BB}"/>
            </a:ext>
          </a:extLst>
        </p:cNvPr>
        <p:cNvGrpSpPr/>
        <p:nvPr/>
      </p:nvGrpSpPr>
      <p:grpSpPr>
        <a:xfrm>
          <a:off x="0" y="0"/>
          <a:ext cx="0" cy="0"/>
          <a:chOff x="0" y="0"/>
          <a:chExt cx="0" cy="0"/>
        </a:xfrm>
      </p:grpSpPr>
      <p:sp>
        <p:nvSpPr>
          <p:cNvPr id="7" name="TextBox 3">
            <a:extLst>
              <a:ext uri="{FF2B5EF4-FFF2-40B4-BE49-F238E27FC236}">
                <a16:creationId xmlns:a16="http://schemas.microsoft.com/office/drawing/2014/main" id="{6FCD385E-785D-070E-73F9-C597048FDD6B}"/>
              </a:ext>
            </a:extLst>
          </p:cNvPr>
          <p:cNvSpPr txBox="1">
            <a:spLocks noChangeArrowheads="1"/>
          </p:cNvSpPr>
          <p:nvPr/>
        </p:nvSpPr>
        <p:spPr bwMode="auto">
          <a:xfrm>
            <a:off x="355599" y="4632895"/>
            <a:ext cx="8628275"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ESTIMATE OF PROBABLE COSTS – OPTION 5 PHASED APPROACH, CONTINUED</a:t>
            </a:r>
          </a:p>
        </p:txBody>
      </p:sp>
      <p:pic>
        <p:nvPicPr>
          <p:cNvPr id="9" name="Picture 8" descr="A picture containing text, tableware, plate, dishware&#10;&#10;Description automatically generated">
            <a:extLst>
              <a:ext uri="{FF2B5EF4-FFF2-40B4-BE49-F238E27FC236}">
                <a16:creationId xmlns:a16="http://schemas.microsoft.com/office/drawing/2014/main" id="{44BD4051-0744-FEE0-48C1-50D046A574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pic>
        <p:nvPicPr>
          <p:cNvPr id="5" name="Picture 4">
            <a:extLst>
              <a:ext uri="{FF2B5EF4-FFF2-40B4-BE49-F238E27FC236}">
                <a16:creationId xmlns:a16="http://schemas.microsoft.com/office/drawing/2014/main" id="{14DF0816-6548-C8EF-C794-279C293BBE41}"/>
              </a:ext>
            </a:extLst>
          </p:cNvPr>
          <p:cNvPicPr>
            <a:picLocks noChangeAspect="1"/>
          </p:cNvPicPr>
          <p:nvPr/>
        </p:nvPicPr>
        <p:blipFill>
          <a:blip r:embed="rId4" cstate="print">
            <a:extLst>
              <a:ext uri="{28A0092B-C50C-407E-A947-70E740481C1C}">
                <a14:useLocalDpi xmlns:a14="http://schemas.microsoft.com/office/drawing/2010/main" val="0"/>
              </a:ext>
            </a:extLst>
          </a:blip>
          <a:srcRect b="17697"/>
          <a:stretch>
            <a:fillRect/>
          </a:stretch>
        </p:blipFill>
        <p:spPr>
          <a:xfrm>
            <a:off x="2703071" y="881442"/>
            <a:ext cx="5029200" cy="3198482"/>
          </a:xfrm>
          <a:prstGeom prst="rect">
            <a:avLst/>
          </a:prstGeom>
        </p:spPr>
      </p:pic>
      <p:sp>
        <p:nvSpPr>
          <p:cNvPr id="3" name="TextBox 2">
            <a:extLst>
              <a:ext uri="{FF2B5EF4-FFF2-40B4-BE49-F238E27FC236}">
                <a16:creationId xmlns:a16="http://schemas.microsoft.com/office/drawing/2014/main" id="{5D0F836B-E282-1C7D-05B8-B90550AF55CE}"/>
              </a:ext>
            </a:extLst>
          </p:cNvPr>
          <p:cNvSpPr txBox="1"/>
          <p:nvPr/>
        </p:nvSpPr>
        <p:spPr>
          <a:xfrm>
            <a:off x="2626325" y="487445"/>
            <a:ext cx="5358177" cy="430887"/>
          </a:xfrm>
          <a:prstGeom prst="rect">
            <a:avLst/>
          </a:prstGeom>
          <a:solidFill>
            <a:schemeClr val="bg1"/>
          </a:solidFill>
        </p:spPr>
        <p:txBody>
          <a:bodyPr wrap="square" rtlCol="0">
            <a:spAutoFit/>
          </a:bodyPr>
          <a:lstStyle/>
          <a:p>
            <a:r>
              <a:rPr lang="en-US" dirty="0"/>
              <a:t>Phase 3: East Wing- Apartments $13.5 M</a:t>
            </a:r>
          </a:p>
        </p:txBody>
      </p:sp>
      <p:sp>
        <p:nvSpPr>
          <p:cNvPr id="11" name="TextBox 10">
            <a:extLst>
              <a:ext uri="{FF2B5EF4-FFF2-40B4-BE49-F238E27FC236}">
                <a16:creationId xmlns:a16="http://schemas.microsoft.com/office/drawing/2014/main" id="{2DFED169-324A-581B-1D79-96EB3FDFE02D}"/>
              </a:ext>
            </a:extLst>
          </p:cNvPr>
          <p:cNvSpPr txBox="1"/>
          <p:nvPr/>
        </p:nvSpPr>
        <p:spPr>
          <a:xfrm>
            <a:off x="2429759" y="4043034"/>
            <a:ext cx="6113282" cy="430887"/>
          </a:xfrm>
          <a:prstGeom prst="rect">
            <a:avLst/>
          </a:prstGeom>
          <a:solidFill>
            <a:schemeClr val="bg1"/>
          </a:solidFill>
        </p:spPr>
        <p:txBody>
          <a:bodyPr wrap="square" rtlCol="0">
            <a:spAutoFit/>
          </a:bodyPr>
          <a:lstStyle/>
          <a:p>
            <a:r>
              <a:rPr lang="en-US" dirty="0"/>
              <a:t>Phase 4: East Wing Offices &amp; Courtyard $3.4 M</a:t>
            </a:r>
          </a:p>
        </p:txBody>
      </p:sp>
    </p:spTree>
    <p:extLst>
      <p:ext uri="{BB962C8B-B14F-4D97-AF65-F5344CB8AC3E}">
        <p14:creationId xmlns:p14="http://schemas.microsoft.com/office/powerpoint/2010/main" val="21152058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FFDB6-8892-7203-ADFE-18C47D526472}"/>
            </a:ext>
          </a:extLst>
        </p:cNvPr>
        <p:cNvGrpSpPr/>
        <p:nvPr/>
      </p:nvGrpSpPr>
      <p:grpSpPr>
        <a:xfrm>
          <a:off x="0" y="0"/>
          <a:ext cx="0" cy="0"/>
          <a:chOff x="0" y="0"/>
          <a:chExt cx="0" cy="0"/>
        </a:xfrm>
      </p:grpSpPr>
      <p:sp>
        <p:nvSpPr>
          <p:cNvPr id="7" name="TextBox 3">
            <a:extLst>
              <a:ext uri="{FF2B5EF4-FFF2-40B4-BE49-F238E27FC236}">
                <a16:creationId xmlns:a16="http://schemas.microsoft.com/office/drawing/2014/main" id="{23A9902C-5EC3-5FCA-16F1-B00204690378}"/>
              </a:ext>
            </a:extLst>
          </p:cNvPr>
          <p:cNvSpPr txBox="1">
            <a:spLocks noChangeArrowheads="1"/>
          </p:cNvSpPr>
          <p:nvPr/>
        </p:nvSpPr>
        <p:spPr bwMode="auto">
          <a:xfrm>
            <a:off x="355599" y="4632895"/>
            <a:ext cx="8628275"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ESTIMATE OF PROBABLE COSTS – OPTION 5 PHASED APPROACH, CONTINUED</a:t>
            </a:r>
          </a:p>
        </p:txBody>
      </p:sp>
      <p:pic>
        <p:nvPicPr>
          <p:cNvPr id="9" name="Picture 8" descr="A picture containing text, tableware, plate, dishware&#10;&#10;Description automatically generated">
            <a:extLst>
              <a:ext uri="{FF2B5EF4-FFF2-40B4-BE49-F238E27FC236}">
                <a16:creationId xmlns:a16="http://schemas.microsoft.com/office/drawing/2014/main" id="{E118A3DB-7782-69AB-6A7B-F2FC952276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pic>
        <p:nvPicPr>
          <p:cNvPr id="8" name="Picture 7">
            <a:extLst>
              <a:ext uri="{FF2B5EF4-FFF2-40B4-BE49-F238E27FC236}">
                <a16:creationId xmlns:a16="http://schemas.microsoft.com/office/drawing/2014/main" id="{C6431506-4F75-4898-EC4B-7DFB2A9FB70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86400" y="548213"/>
            <a:ext cx="5029200" cy="3886200"/>
          </a:xfrm>
          <a:prstGeom prst="rect">
            <a:avLst/>
          </a:prstGeom>
        </p:spPr>
      </p:pic>
      <p:sp>
        <p:nvSpPr>
          <p:cNvPr id="3" name="TextBox 2">
            <a:extLst>
              <a:ext uri="{FF2B5EF4-FFF2-40B4-BE49-F238E27FC236}">
                <a16:creationId xmlns:a16="http://schemas.microsoft.com/office/drawing/2014/main" id="{401293B9-8224-5D24-6A67-68EE84C63C36}"/>
              </a:ext>
            </a:extLst>
          </p:cNvPr>
          <p:cNvSpPr txBox="1"/>
          <p:nvPr/>
        </p:nvSpPr>
        <p:spPr>
          <a:xfrm>
            <a:off x="782905" y="837513"/>
            <a:ext cx="4377790" cy="1107996"/>
          </a:xfrm>
          <a:prstGeom prst="rect">
            <a:avLst/>
          </a:prstGeom>
          <a:solidFill>
            <a:schemeClr val="bg1"/>
          </a:solidFill>
        </p:spPr>
        <p:txBody>
          <a:bodyPr wrap="square" rtlCol="0">
            <a:spAutoFit/>
          </a:bodyPr>
          <a:lstStyle/>
          <a:p>
            <a:r>
              <a:rPr lang="en-US" dirty="0"/>
              <a:t>Phase 5 &amp; 5A: Connector, Vestibule and Entry Court</a:t>
            </a:r>
          </a:p>
          <a:p>
            <a:r>
              <a:rPr lang="en-US" dirty="0"/>
              <a:t>$10M</a:t>
            </a:r>
          </a:p>
        </p:txBody>
      </p:sp>
      <p:sp>
        <p:nvSpPr>
          <p:cNvPr id="11" name="TextBox 10">
            <a:extLst>
              <a:ext uri="{FF2B5EF4-FFF2-40B4-BE49-F238E27FC236}">
                <a16:creationId xmlns:a16="http://schemas.microsoft.com/office/drawing/2014/main" id="{F7855F6C-7468-D0BD-7ADF-899490B8299F}"/>
              </a:ext>
            </a:extLst>
          </p:cNvPr>
          <p:cNvSpPr txBox="1"/>
          <p:nvPr/>
        </p:nvSpPr>
        <p:spPr>
          <a:xfrm>
            <a:off x="782905" y="2940404"/>
            <a:ext cx="4377790" cy="430887"/>
          </a:xfrm>
          <a:prstGeom prst="rect">
            <a:avLst/>
          </a:prstGeom>
          <a:solidFill>
            <a:schemeClr val="bg1"/>
          </a:solidFill>
        </p:spPr>
        <p:txBody>
          <a:bodyPr wrap="square" rtlCol="0">
            <a:spAutoFit/>
          </a:bodyPr>
          <a:lstStyle/>
          <a:p>
            <a:r>
              <a:rPr lang="en-US" dirty="0"/>
              <a:t>Phase 6: Post Office  $1 M</a:t>
            </a:r>
          </a:p>
        </p:txBody>
      </p:sp>
    </p:spTree>
    <p:extLst>
      <p:ext uri="{BB962C8B-B14F-4D97-AF65-F5344CB8AC3E}">
        <p14:creationId xmlns:p14="http://schemas.microsoft.com/office/powerpoint/2010/main" val="32010140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687BB-4D21-2641-C9BF-69652605E496}"/>
            </a:ext>
          </a:extLst>
        </p:cNvPr>
        <p:cNvGrpSpPr/>
        <p:nvPr/>
      </p:nvGrpSpPr>
      <p:grpSpPr>
        <a:xfrm>
          <a:off x="0" y="0"/>
          <a:ext cx="0" cy="0"/>
          <a:chOff x="0" y="0"/>
          <a:chExt cx="0" cy="0"/>
        </a:xfrm>
      </p:grpSpPr>
      <p:sp>
        <p:nvSpPr>
          <p:cNvPr id="7" name="TextBox 3">
            <a:extLst>
              <a:ext uri="{FF2B5EF4-FFF2-40B4-BE49-F238E27FC236}">
                <a16:creationId xmlns:a16="http://schemas.microsoft.com/office/drawing/2014/main" id="{8B1A6E63-5A06-B4FC-8800-C7CD5A01CA72}"/>
              </a:ext>
            </a:extLst>
          </p:cNvPr>
          <p:cNvSpPr txBox="1">
            <a:spLocks noChangeArrowheads="1"/>
          </p:cNvSpPr>
          <p:nvPr/>
        </p:nvSpPr>
        <p:spPr bwMode="auto">
          <a:xfrm>
            <a:off x="355600" y="4632895"/>
            <a:ext cx="72795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BANTAM OPTIONS 2A AND 5</a:t>
            </a:r>
          </a:p>
        </p:txBody>
      </p:sp>
      <p:pic>
        <p:nvPicPr>
          <p:cNvPr id="9" name="Picture 8" descr="A picture containing text, tableware, plate, dishware&#10;&#10;Description automatically generated">
            <a:extLst>
              <a:ext uri="{FF2B5EF4-FFF2-40B4-BE49-F238E27FC236}">
                <a16:creationId xmlns:a16="http://schemas.microsoft.com/office/drawing/2014/main" id="{E717310D-120C-8C0F-E802-DF4200F889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pic>
        <p:nvPicPr>
          <p:cNvPr id="2" name="Picture 1">
            <a:extLst>
              <a:ext uri="{FF2B5EF4-FFF2-40B4-BE49-F238E27FC236}">
                <a16:creationId xmlns:a16="http://schemas.microsoft.com/office/drawing/2014/main" id="{33FE14A0-E605-C17C-0A5C-E0531C1EF0B5}"/>
              </a:ext>
            </a:extLst>
          </p:cNvPr>
          <p:cNvPicPr>
            <a:picLocks noChangeAspect="1"/>
          </p:cNvPicPr>
          <p:nvPr/>
        </p:nvPicPr>
        <p:blipFill>
          <a:blip r:embed="rId4" cstate="print">
            <a:extLst>
              <a:ext uri="{28A0092B-C50C-407E-A947-70E740481C1C}">
                <a14:useLocalDpi xmlns:a14="http://schemas.microsoft.com/office/drawing/2010/main" val="0"/>
              </a:ext>
            </a:extLst>
          </a:blip>
          <a:srcRect l="7387" t="84267" r="79739" b="13360"/>
          <a:stretch>
            <a:fillRect/>
          </a:stretch>
        </p:blipFill>
        <p:spPr>
          <a:xfrm>
            <a:off x="9422111" y="4361308"/>
            <a:ext cx="994463" cy="122201"/>
          </a:xfrm>
          <a:prstGeom prst="rect">
            <a:avLst/>
          </a:prstGeom>
        </p:spPr>
      </p:pic>
      <p:pic>
        <p:nvPicPr>
          <p:cNvPr id="3" name="Picture 2">
            <a:extLst>
              <a:ext uri="{FF2B5EF4-FFF2-40B4-BE49-F238E27FC236}">
                <a16:creationId xmlns:a16="http://schemas.microsoft.com/office/drawing/2014/main" id="{9FF5EAF5-CC8C-8447-0091-DD73E665104D}"/>
              </a:ext>
            </a:extLst>
          </p:cNvPr>
          <p:cNvPicPr>
            <a:picLocks noChangeAspect="1"/>
          </p:cNvPicPr>
          <p:nvPr/>
        </p:nvPicPr>
        <p:blipFill>
          <a:blip r:embed="rId5" cstate="print">
            <a:extLst>
              <a:ext uri="{28A0092B-C50C-407E-A947-70E740481C1C}">
                <a14:useLocalDpi xmlns:a14="http://schemas.microsoft.com/office/drawing/2010/main" val="0"/>
              </a:ext>
            </a:extLst>
          </a:blip>
          <a:srcRect l="43942" t="4010" r="2759" b="19022"/>
          <a:stretch>
            <a:fillRect/>
          </a:stretch>
        </p:blipFill>
        <p:spPr>
          <a:xfrm>
            <a:off x="1015532" y="465707"/>
            <a:ext cx="4112693" cy="3958809"/>
          </a:xfrm>
          <a:prstGeom prst="rect">
            <a:avLst/>
          </a:prstGeom>
        </p:spPr>
      </p:pic>
      <p:sp>
        <p:nvSpPr>
          <p:cNvPr id="4" name="TextBox 3">
            <a:extLst>
              <a:ext uri="{FF2B5EF4-FFF2-40B4-BE49-F238E27FC236}">
                <a16:creationId xmlns:a16="http://schemas.microsoft.com/office/drawing/2014/main" id="{4152CB3D-7732-96D7-6A72-376B98AFE277}"/>
              </a:ext>
            </a:extLst>
          </p:cNvPr>
          <p:cNvSpPr txBox="1"/>
          <p:nvPr/>
        </p:nvSpPr>
        <p:spPr>
          <a:xfrm>
            <a:off x="1108235" y="4104265"/>
            <a:ext cx="863835" cy="215444"/>
          </a:xfrm>
          <a:prstGeom prst="rect">
            <a:avLst/>
          </a:prstGeom>
          <a:noFill/>
        </p:spPr>
        <p:txBody>
          <a:bodyPr wrap="square" rtlCol="0">
            <a:spAutoFit/>
          </a:bodyPr>
          <a:lstStyle/>
          <a:p>
            <a:r>
              <a:rPr lang="en-US" sz="700" dirty="0">
                <a:latin typeface="ARchitxt" pitchFamily="2" charset="0"/>
              </a:rPr>
              <a:t>OPTION</a:t>
            </a:r>
            <a:r>
              <a:rPr lang="en-US" sz="800" dirty="0">
                <a:latin typeface="ARchitxt" pitchFamily="2" charset="0"/>
              </a:rPr>
              <a:t> 2A</a:t>
            </a:r>
          </a:p>
        </p:txBody>
      </p:sp>
      <p:pic>
        <p:nvPicPr>
          <p:cNvPr id="5" name="Picture 4">
            <a:extLst>
              <a:ext uri="{FF2B5EF4-FFF2-40B4-BE49-F238E27FC236}">
                <a16:creationId xmlns:a16="http://schemas.microsoft.com/office/drawing/2014/main" id="{4AD07924-8C6E-2F81-D293-BC46FA1EFCC7}"/>
              </a:ext>
            </a:extLst>
          </p:cNvPr>
          <p:cNvPicPr>
            <a:picLocks noChangeAspect="1"/>
          </p:cNvPicPr>
          <p:nvPr/>
        </p:nvPicPr>
        <p:blipFill>
          <a:blip r:embed="rId6" cstate="print">
            <a:extLst>
              <a:ext uri="{28A0092B-C50C-407E-A947-70E740481C1C}">
                <a14:useLocalDpi xmlns:a14="http://schemas.microsoft.com/office/drawing/2010/main" val="0"/>
              </a:ext>
            </a:extLst>
          </a:blip>
          <a:srcRect l="43079" t="2300" r="1383" b="18642"/>
          <a:stretch>
            <a:fillRect/>
          </a:stretch>
        </p:blipFill>
        <p:spPr>
          <a:xfrm>
            <a:off x="5204078" y="379243"/>
            <a:ext cx="4285459" cy="4066340"/>
          </a:xfrm>
          <a:prstGeom prst="rect">
            <a:avLst/>
          </a:prstGeom>
        </p:spPr>
      </p:pic>
      <p:sp>
        <p:nvSpPr>
          <p:cNvPr id="6" name="TextBox 5">
            <a:extLst>
              <a:ext uri="{FF2B5EF4-FFF2-40B4-BE49-F238E27FC236}">
                <a16:creationId xmlns:a16="http://schemas.microsoft.com/office/drawing/2014/main" id="{AB756FBB-EC35-6215-1CF0-ECE5E556EAFB}"/>
              </a:ext>
            </a:extLst>
          </p:cNvPr>
          <p:cNvSpPr txBox="1"/>
          <p:nvPr/>
        </p:nvSpPr>
        <p:spPr>
          <a:xfrm>
            <a:off x="5263774" y="4104265"/>
            <a:ext cx="863835" cy="215444"/>
          </a:xfrm>
          <a:prstGeom prst="rect">
            <a:avLst/>
          </a:prstGeom>
          <a:noFill/>
        </p:spPr>
        <p:txBody>
          <a:bodyPr wrap="square" rtlCol="0">
            <a:spAutoFit/>
          </a:bodyPr>
          <a:lstStyle/>
          <a:p>
            <a:r>
              <a:rPr lang="en-US" sz="700" dirty="0">
                <a:latin typeface="ARchitxt" pitchFamily="2" charset="0"/>
              </a:rPr>
              <a:t>OPTION</a:t>
            </a:r>
            <a:r>
              <a:rPr lang="en-US" sz="800" dirty="0">
                <a:latin typeface="ARchitxt" pitchFamily="2" charset="0"/>
              </a:rPr>
              <a:t> 5</a:t>
            </a:r>
          </a:p>
        </p:txBody>
      </p:sp>
    </p:spTree>
    <p:extLst>
      <p:ext uri="{BB962C8B-B14F-4D97-AF65-F5344CB8AC3E}">
        <p14:creationId xmlns:p14="http://schemas.microsoft.com/office/powerpoint/2010/main" val="39790704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F363A-4CC2-7C43-7B69-6140D3555876}"/>
            </a:ext>
          </a:extLst>
        </p:cNvPr>
        <p:cNvGrpSpPr/>
        <p:nvPr/>
      </p:nvGrpSpPr>
      <p:grpSpPr>
        <a:xfrm>
          <a:off x="0" y="0"/>
          <a:ext cx="0" cy="0"/>
          <a:chOff x="0" y="0"/>
          <a:chExt cx="0" cy="0"/>
        </a:xfrm>
      </p:grpSpPr>
      <p:sp>
        <p:nvSpPr>
          <p:cNvPr id="7" name="TextBox 3">
            <a:extLst>
              <a:ext uri="{FF2B5EF4-FFF2-40B4-BE49-F238E27FC236}">
                <a16:creationId xmlns:a16="http://schemas.microsoft.com/office/drawing/2014/main" id="{B5CB22CA-1F43-FAB4-1804-26210C6E76CA}"/>
              </a:ext>
            </a:extLst>
          </p:cNvPr>
          <p:cNvSpPr txBox="1">
            <a:spLocks noChangeArrowheads="1"/>
          </p:cNvSpPr>
          <p:nvPr/>
        </p:nvSpPr>
        <p:spPr bwMode="auto">
          <a:xfrm>
            <a:off x="355600" y="4632895"/>
            <a:ext cx="72795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COST COMPARISON OF OPTIONS 2A AND 5</a:t>
            </a:r>
          </a:p>
        </p:txBody>
      </p:sp>
      <p:pic>
        <p:nvPicPr>
          <p:cNvPr id="9" name="Picture 8" descr="A picture containing text, tableware, plate, dishware&#10;&#10;Description automatically generated">
            <a:extLst>
              <a:ext uri="{FF2B5EF4-FFF2-40B4-BE49-F238E27FC236}">
                <a16:creationId xmlns:a16="http://schemas.microsoft.com/office/drawing/2014/main" id="{86C91EEC-0027-9ED9-CDA2-592AADC818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sp>
        <p:nvSpPr>
          <p:cNvPr id="6" name="TextBox 5">
            <a:extLst>
              <a:ext uri="{FF2B5EF4-FFF2-40B4-BE49-F238E27FC236}">
                <a16:creationId xmlns:a16="http://schemas.microsoft.com/office/drawing/2014/main" id="{5735DA70-6F3C-7AE9-2084-5D46AD7ACBF1}"/>
              </a:ext>
            </a:extLst>
          </p:cNvPr>
          <p:cNvSpPr txBox="1"/>
          <p:nvPr/>
        </p:nvSpPr>
        <p:spPr>
          <a:xfrm>
            <a:off x="6619705" y="673654"/>
            <a:ext cx="3949636" cy="3785652"/>
          </a:xfrm>
          <a:prstGeom prst="rect">
            <a:avLst/>
          </a:prstGeom>
          <a:noFill/>
        </p:spPr>
        <p:txBody>
          <a:bodyPr wrap="square" rtlCol="0">
            <a:spAutoFit/>
          </a:bodyPr>
          <a:lstStyle/>
          <a:p>
            <a:r>
              <a:rPr lang="en-US" sz="1600" u="sng" dirty="0">
                <a:latin typeface="Goudy Old Style" panose="02020502050305020303" pitchFamily="18" charset="0"/>
              </a:rPr>
              <a:t>Program Description: </a:t>
            </a:r>
          </a:p>
          <a:p>
            <a:endParaRPr lang="en-US" sz="1400" dirty="0">
              <a:latin typeface="Goudy Old Style" panose="02020502050305020303" pitchFamily="18" charset="0"/>
            </a:endParaRPr>
          </a:p>
          <a:p>
            <a:pPr marL="285750" indent="-285750">
              <a:buFont typeface="Arial" panose="020B0604020202020204" pitchFamily="34" charset="0"/>
              <a:buChar char="•"/>
            </a:pPr>
            <a:r>
              <a:rPr lang="en-US" sz="1400" dirty="0">
                <a:latin typeface="Goudy Old Style" panose="02020502050305020303" pitchFamily="18" charset="0"/>
              </a:rPr>
              <a:t>Option 2A: </a:t>
            </a:r>
          </a:p>
          <a:p>
            <a:pPr marL="833438" lvl="1" indent="-285750">
              <a:buFont typeface="Arial" panose="020B0604020202020204" pitchFamily="34" charset="0"/>
              <a:buChar char="•"/>
            </a:pPr>
            <a:r>
              <a:rPr lang="en-US" sz="1400" dirty="0">
                <a:latin typeface="Goudy Old Style" panose="02020502050305020303" pitchFamily="18" charset="0"/>
              </a:rPr>
              <a:t>Maintain most town hall functions in their current locations.</a:t>
            </a:r>
          </a:p>
          <a:p>
            <a:pPr marL="833438" lvl="1" indent="-285750">
              <a:buFont typeface="Arial" panose="020B0604020202020204" pitchFamily="34" charset="0"/>
              <a:buChar char="•"/>
            </a:pPr>
            <a:r>
              <a:rPr lang="en-US" sz="1400" dirty="0">
                <a:latin typeface="Goudy Old Style" panose="02020502050305020303" pitchFamily="18" charset="0"/>
              </a:rPr>
              <a:t>Move Resident State Trooper, Police and Probate Court to Bantam Annex.</a:t>
            </a:r>
          </a:p>
          <a:p>
            <a:pPr marL="833438" lvl="1" indent="-285750">
              <a:buFont typeface="Arial" panose="020B0604020202020204" pitchFamily="34" charset="0"/>
              <a:buChar char="•"/>
            </a:pPr>
            <a:r>
              <a:rPr lang="en-US" sz="1400" dirty="0">
                <a:latin typeface="Goudy Old Style" panose="02020502050305020303" pitchFamily="18" charset="0"/>
              </a:rPr>
              <a:t>Demolish the 1960s addition at Bantam.</a:t>
            </a:r>
          </a:p>
          <a:p>
            <a:pPr marL="833438" lvl="1" indent="-285750">
              <a:buFont typeface="Arial" panose="020B0604020202020204" pitchFamily="34" charset="0"/>
              <a:buChar char="•"/>
            </a:pPr>
            <a:endParaRPr lang="en-US" sz="1400" dirty="0">
              <a:latin typeface="Goudy Old Style" panose="02020502050305020303" pitchFamily="18" charset="0"/>
            </a:endParaRPr>
          </a:p>
          <a:p>
            <a:pPr marL="285750" indent="-285750">
              <a:buFont typeface="Arial" panose="020B0604020202020204" pitchFamily="34" charset="0"/>
              <a:buChar char="•"/>
            </a:pPr>
            <a:r>
              <a:rPr lang="en-US" sz="1400" dirty="0">
                <a:latin typeface="Goudy Old Style" panose="02020502050305020303" pitchFamily="18" charset="0"/>
              </a:rPr>
              <a:t>Option 5:</a:t>
            </a:r>
          </a:p>
          <a:p>
            <a:pPr marL="833438" lvl="1" indent="-285750">
              <a:buFont typeface="Arial" panose="020B0604020202020204" pitchFamily="34" charset="0"/>
              <a:buChar char="•"/>
            </a:pPr>
            <a:r>
              <a:rPr lang="en-US" sz="1400" dirty="0">
                <a:latin typeface="Goudy Old Style" panose="02020502050305020303" pitchFamily="18" charset="0"/>
              </a:rPr>
              <a:t>Maintain Town Hall functions in their current locations.</a:t>
            </a:r>
          </a:p>
          <a:p>
            <a:pPr marL="833438" lvl="1" indent="-285750">
              <a:buFont typeface="Arial" panose="020B0604020202020204" pitchFamily="34" charset="0"/>
              <a:buChar char="•"/>
            </a:pPr>
            <a:r>
              <a:rPr lang="en-US" sz="1400" dirty="0">
                <a:latin typeface="Goudy Old Style" panose="02020502050305020303" pitchFamily="18" charset="0"/>
              </a:rPr>
              <a:t>Include 4 apartments with live/work space, compliant with the recent zoning changes.</a:t>
            </a:r>
          </a:p>
          <a:p>
            <a:pPr marL="833438" lvl="1" indent="-285750">
              <a:buFont typeface="Arial" panose="020B0604020202020204" pitchFamily="34" charset="0"/>
              <a:buChar char="•"/>
            </a:pPr>
            <a:r>
              <a:rPr lang="en-US" sz="1400" dirty="0">
                <a:latin typeface="Goudy Old Style" panose="02020502050305020303" pitchFamily="18" charset="0"/>
              </a:rPr>
              <a:t>Probate Court is not included in this option.</a:t>
            </a:r>
          </a:p>
        </p:txBody>
      </p:sp>
      <p:sp>
        <p:nvSpPr>
          <p:cNvPr id="5" name="Rectangle 4">
            <a:extLst>
              <a:ext uri="{FF2B5EF4-FFF2-40B4-BE49-F238E27FC236}">
                <a16:creationId xmlns:a16="http://schemas.microsoft.com/office/drawing/2014/main" id="{8D836568-8DB0-D206-9E07-A819C176DCC6}"/>
              </a:ext>
            </a:extLst>
          </p:cNvPr>
          <p:cNvSpPr/>
          <p:nvPr/>
        </p:nvSpPr>
        <p:spPr>
          <a:xfrm>
            <a:off x="2195300" y="465707"/>
            <a:ext cx="1210562" cy="25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extBox 1">
            <a:extLst>
              <a:ext uri="{FF2B5EF4-FFF2-40B4-BE49-F238E27FC236}">
                <a16:creationId xmlns:a16="http://schemas.microsoft.com/office/drawing/2014/main" id="{558DEEB9-007F-8191-ED3A-D22D6BCD7880}"/>
              </a:ext>
            </a:extLst>
          </p:cNvPr>
          <p:cNvSpPr txBox="1"/>
          <p:nvPr/>
        </p:nvSpPr>
        <p:spPr>
          <a:xfrm>
            <a:off x="820131" y="827542"/>
            <a:ext cx="5476974" cy="3477875"/>
          </a:xfrm>
          <a:prstGeom prst="rect">
            <a:avLst/>
          </a:prstGeom>
          <a:solidFill>
            <a:schemeClr val="bg1"/>
          </a:solidFill>
        </p:spPr>
        <p:txBody>
          <a:bodyPr wrap="square" rtlCol="0">
            <a:spAutoFit/>
          </a:bodyPr>
          <a:lstStyle/>
          <a:p>
            <a:r>
              <a:rPr lang="en-US" dirty="0"/>
              <a:t>Full Build Out Option 2A:  $23M </a:t>
            </a:r>
          </a:p>
          <a:p>
            <a:r>
              <a:rPr lang="en-US" dirty="0"/>
              <a:t>(Demo 1960s Wing in Phase 1)</a:t>
            </a:r>
          </a:p>
          <a:p>
            <a:endParaRPr lang="en-US" dirty="0"/>
          </a:p>
          <a:p>
            <a:r>
              <a:rPr lang="en-US" dirty="0"/>
              <a:t>Phased Build Out of Option 2A: $26M (assuming 1-year intervals)</a:t>
            </a:r>
          </a:p>
          <a:p>
            <a:endParaRPr lang="en-US" dirty="0"/>
          </a:p>
          <a:p>
            <a:r>
              <a:rPr lang="en-US" dirty="0"/>
              <a:t>Full Build Out of Option 5:  $32.8M</a:t>
            </a:r>
          </a:p>
          <a:p>
            <a:r>
              <a:rPr lang="en-US" dirty="0"/>
              <a:t>(with 4 Apartments)</a:t>
            </a:r>
          </a:p>
          <a:p>
            <a:endParaRPr lang="en-US" dirty="0"/>
          </a:p>
          <a:p>
            <a:r>
              <a:rPr lang="en-US" dirty="0"/>
              <a:t>Phased Build Out of Option 5: $37M</a:t>
            </a:r>
          </a:p>
        </p:txBody>
      </p:sp>
    </p:spTree>
    <p:extLst>
      <p:ext uri="{BB962C8B-B14F-4D97-AF65-F5344CB8AC3E}">
        <p14:creationId xmlns:p14="http://schemas.microsoft.com/office/powerpoint/2010/main" val="5885724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BADD235-ACF6-68A0-C89F-A056A7A0E72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275109" y="899852"/>
            <a:ext cx="5247826" cy="3222241"/>
          </a:xfrm>
          <a:prstGeom prst="rect">
            <a:avLst/>
          </a:prstGeom>
        </p:spPr>
      </p:pic>
      <p:pic>
        <p:nvPicPr>
          <p:cNvPr id="4" name="Picture 3">
            <a:extLst>
              <a:ext uri="{FF2B5EF4-FFF2-40B4-BE49-F238E27FC236}">
                <a16:creationId xmlns:a16="http://schemas.microsoft.com/office/drawing/2014/main" id="{4BBD33C5-BB34-8525-1D7B-1C3F8C56953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59456" y="815513"/>
            <a:ext cx="3685825" cy="3338741"/>
          </a:xfrm>
          <a:prstGeom prst="rect">
            <a:avLst/>
          </a:prstGeom>
        </p:spPr>
      </p:pic>
      <p:sp>
        <p:nvSpPr>
          <p:cNvPr id="5122" name="TextBox 3"/>
          <p:cNvSpPr txBox="1">
            <a:spLocks noChangeArrowheads="1"/>
          </p:cNvSpPr>
          <p:nvPr/>
        </p:nvSpPr>
        <p:spPr bwMode="auto">
          <a:xfrm>
            <a:off x="355600" y="4632895"/>
            <a:ext cx="7279508"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28" tIns="54864" rIns="109728" bIns="54864">
            <a:spAutoFit/>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dirty="0">
                <a:latin typeface="Goudy Old Style" panose="02020502050305020303" pitchFamily="18" charset="0"/>
              </a:rPr>
              <a:t>PROGRAM OPTION E: Presented at May 22, 2024 Public Meeting #2</a:t>
            </a:r>
          </a:p>
        </p:txBody>
      </p:sp>
      <p:pic>
        <p:nvPicPr>
          <p:cNvPr id="2" name="Picture 1" descr="A picture containing text, tableware, plate, dishware&#10;&#10;Description automatically generated">
            <a:extLst>
              <a:ext uri="{FF2B5EF4-FFF2-40B4-BE49-F238E27FC236}">
                <a16:creationId xmlns:a16="http://schemas.microsoft.com/office/drawing/2014/main" id="{DD328C25-073B-CBBB-F24E-E97A4686AAB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43999" y="4599248"/>
            <a:ext cx="1295313" cy="534868"/>
          </a:xfrm>
          <a:prstGeom prst="rect">
            <a:avLst/>
          </a:prstGeom>
        </p:spPr>
      </p:pic>
      <p:pic>
        <p:nvPicPr>
          <p:cNvPr id="15" name="Picture 14">
            <a:extLst>
              <a:ext uri="{FF2B5EF4-FFF2-40B4-BE49-F238E27FC236}">
                <a16:creationId xmlns:a16="http://schemas.microsoft.com/office/drawing/2014/main" id="{FD63DF14-59FA-556E-48FA-E4725C7CEE10}"/>
              </a:ext>
            </a:extLst>
          </p:cNvPr>
          <p:cNvPicPr>
            <a:picLocks noChangeAspect="1"/>
          </p:cNvPicPr>
          <p:nvPr/>
        </p:nvPicPr>
        <p:blipFill>
          <a:blip r:embed="rId6"/>
          <a:stretch>
            <a:fillRect/>
          </a:stretch>
        </p:blipFill>
        <p:spPr>
          <a:xfrm>
            <a:off x="10315912" y="4295774"/>
            <a:ext cx="257759" cy="255181"/>
          </a:xfrm>
          <a:prstGeom prst="rect">
            <a:avLst/>
          </a:prstGeom>
        </p:spPr>
      </p:pic>
      <p:sp>
        <p:nvSpPr>
          <p:cNvPr id="14" name="TextBox 13">
            <a:extLst>
              <a:ext uri="{FF2B5EF4-FFF2-40B4-BE49-F238E27FC236}">
                <a16:creationId xmlns:a16="http://schemas.microsoft.com/office/drawing/2014/main" id="{1F6A2C5D-903A-66B3-04CB-346CFF897307}"/>
              </a:ext>
            </a:extLst>
          </p:cNvPr>
          <p:cNvSpPr txBox="1"/>
          <p:nvPr/>
        </p:nvSpPr>
        <p:spPr>
          <a:xfrm>
            <a:off x="5066058" y="4023257"/>
            <a:ext cx="3374132" cy="523220"/>
          </a:xfrm>
          <a:prstGeom prst="rect">
            <a:avLst/>
          </a:prstGeom>
          <a:noFill/>
        </p:spPr>
        <p:txBody>
          <a:bodyPr wrap="square" rtlCol="0">
            <a:spAutoFit/>
          </a:bodyPr>
          <a:lstStyle/>
          <a:p>
            <a:pPr marL="342900" indent="-342900">
              <a:buFont typeface="Arial" panose="020B0604020202020204" pitchFamily="34" charset="0"/>
              <a:buChar char="•"/>
            </a:pPr>
            <a:r>
              <a:rPr lang="en-US" sz="1400" dirty="0">
                <a:latin typeface="Goudy Old Style" panose="02020502050305020303" pitchFamily="18" charset="0"/>
              </a:rPr>
              <a:t>Expanded P&amp;R Program</a:t>
            </a:r>
          </a:p>
          <a:p>
            <a:pPr marL="342900" indent="-342900">
              <a:buFont typeface="Arial" panose="020B0604020202020204" pitchFamily="34" charset="0"/>
              <a:buChar char="•"/>
            </a:pPr>
            <a:r>
              <a:rPr lang="en-US" sz="1400" dirty="0">
                <a:latin typeface="Goudy Old Style" panose="02020502050305020303" pitchFamily="18" charset="0"/>
              </a:rPr>
              <a:t>Separate buildings to provide flexibility</a:t>
            </a:r>
          </a:p>
        </p:txBody>
      </p:sp>
      <p:cxnSp>
        <p:nvCxnSpPr>
          <p:cNvPr id="20" name="Straight Connector 19">
            <a:extLst>
              <a:ext uri="{FF2B5EF4-FFF2-40B4-BE49-F238E27FC236}">
                <a16:creationId xmlns:a16="http://schemas.microsoft.com/office/drawing/2014/main" id="{02DC6B15-3C53-97E6-0371-B1A63055DA1D}"/>
              </a:ext>
            </a:extLst>
          </p:cNvPr>
          <p:cNvCxnSpPr/>
          <p:nvPr/>
        </p:nvCxnSpPr>
        <p:spPr>
          <a:xfrm>
            <a:off x="4986482" y="361950"/>
            <a:ext cx="0" cy="4224598"/>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B9132BC0-CE96-35DC-25E2-1005C05D2ABF}"/>
              </a:ext>
            </a:extLst>
          </p:cNvPr>
          <p:cNvSpPr txBox="1"/>
          <p:nvPr/>
        </p:nvSpPr>
        <p:spPr>
          <a:xfrm>
            <a:off x="548716" y="2238153"/>
            <a:ext cx="2416115" cy="2308324"/>
          </a:xfrm>
          <a:prstGeom prst="rect">
            <a:avLst/>
          </a:prstGeom>
          <a:noFill/>
        </p:spPr>
        <p:txBody>
          <a:bodyPr wrap="square" rtlCol="0">
            <a:spAutoFit/>
          </a:bodyPr>
          <a:lstStyle/>
          <a:p>
            <a:pPr marL="342900" indent="-342900">
              <a:buFont typeface="Arial" panose="020B0604020202020204" pitchFamily="34" charset="0"/>
              <a:buChar char="•"/>
            </a:pPr>
            <a:r>
              <a:rPr lang="en-US" sz="1400" dirty="0">
                <a:latin typeface="Goudy Old Style" panose="02020502050305020303" pitchFamily="18" charset="0"/>
              </a:rPr>
              <a:t>Arts-based Apartments</a:t>
            </a:r>
          </a:p>
          <a:p>
            <a:pPr marL="342900" indent="-342900">
              <a:buFont typeface="Arial" panose="020B0604020202020204" pitchFamily="34" charset="0"/>
              <a:buChar char="•"/>
            </a:pPr>
            <a:r>
              <a:rPr lang="en-US" sz="1400" dirty="0">
                <a:latin typeface="Goudy Old Style" panose="02020502050305020303" pitchFamily="18" charset="0"/>
              </a:rPr>
              <a:t>Arts Programming</a:t>
            </a:r>
          </a:p>
          <a:p>
            <a:pPr marL="342900" indent="-342900">
              <a:buFont typeface="Arial" panose="020B0604020202020204" pitchFamily="34" charset="0"/>
              <a:buChar char="•"/>
            </a:pPr>
            <a:r>
              <a:rPr lang="en-US" sz="1400" dirty="0">
                <a:latin typeface="Goudy Old Style" panose="02020502050305020303" pitchFamily="18" charset="0"/>
              </a:rPr>
              <a:t>Rentals require involvement in community-based arts programs.</a:t>
            </a:r>
          </a:p>
          <a:p>
            <a:pPr marL="890588" lvl="1" indent="-342900">
              <a:buFont typeface="Arial" panose="020B0604020202020204" pitchFamily="34" charset="0"/>
              <a:buChar char="•"/>
            </a:pPr>
            <a:r>
              <a:rPr lang="en-US" sz="1200" dirty="0">
                <a:latin typeface="Goudy Old Style" panose="02020502050305020303" pitchFamily="18" charset="0"/>
              </a:rPr>
              <a:t>Classes</a:t>
            </a:r>
          </a:p>
          <a:p>
            <a:pPr marL="890588" lvl="1" indent="-342900">
              <a:buFont typeface="Arial" panose="020B0604020202020204" pitchFamily="34" charset="0"/>
              <a:buChar char="•"/>
            </a:pPr>
            <a:r>
              <a:rPr lang="en-US" sz="1200" dirty="0">
                <a:latin typeface="Goudy Old Style" panose="02020502050305020303" pitchFamily="18" charset="0"/>
              </a:rPr>
              <a:t>Open Studios</a:t>
            </a:r>
          </a:p>
          <a:p>
            <a:pPr marL="890588" lvl="1" indent="-342900">
              <a:buFont typeface="Arial" panose="020B0604020202020204" pitchFamily="34" charset="0"/>
              <a:buChar char="•"/>
            </a:pPr>
            <a:r>
              <a:rPr lang="en-US" sz="1200" dirty="0">
                <a:latin typeface="Goudy Old Style" panose="02020502050305020303" pitchFamily="18" charset="0"/>
              </a:rPr>
              <a:t>Gallery</a:t>
            </a:r>
          </a:p>
          <a:p>
            <a:pPr marL="890588" lvl="1" indent="-342900">
              <a:buFont typeface="Arial" panose="020B0604020202020204" pitchFamily="34" charset="0"/>
              <a:buChar char="•"/>
            </a:pPr>
            <a:r>
              <a:rPr lang="en-US" sz="1200" dirty="0">
                <a:latin typeface="Goudy Old Style" panose="02020502050305020303" pitchFamily="18" charset="0"/>
              </a:rPr>
              <a:t>Business Development Services</a:t>
            </a:r>
          </a:p>
        </p:txBody>
      </p:sp>
      <p:sp>
        <p:nvSpPr>
          <p:cNvPr id="22" name="TextBox 21">
            <a:extLst>
              <a:ext uri="{FF2B5EF4-FFF2-40B4-BE49-F238E27FC236}">
                <a16:creationId xmlns:a16="http://schemas.microsoft.com/office/drawing/2014/main" id="{19B8E6B1-809A-DF4B-08DA-52E0CC2F1E05}"/>
              </a:ext>
            </a:extLst>
          </p:cNvPr>
          <p:cNvSpPr txBox="1"/>
          <p:nvPr/>
        </p:nvSpPr>
        <p:spPr>
          <a:xfrm>
            <a:off x="1263540" y="389570"/>
            <a:ext cx="3453490" cy="338554"/>
          </a:xfrm>
          <a:prstGeom prst="rect">
            <a:avLst/>
          </a:prstGeom>
          <a:noFill/>
        </p:spPr>
        <p:txBody>
          <a:bodyPr wrap="square" rtlCol="0">
            <a:spAutoFit/>
          </a:bodyPr>
          <a:lstStyle/>
          <a:p>
            <a:pPr algn="ctr"/>
            <a:r>
              <a:rPr lang="en-US" sz="1600" b="1" u="sng" dirty="0">
                <a:latin typeface="Goudy Old Style" panose="02020502050305020303" pitchFamily="18" charset="0"/>
              </a:rPr>
              <a:t>ARTS-BASED LIVE / WORK SPACE</a:t>
            </a:r>
          </a:p>
        </p:txBody>
      </p:sp>
      <p:sp>
        <p:nvSpPr>
          <p:cNvPr id="23" name="TextBox 22">
            <a:extLst>
              <a:ext uri="{FF2B5EF4-FFF2-40B4-BE49-F238E27FC236}">
                <a16:creationId xmlns:a16="http://schemas.microsoft.com/office/drawing/2014/main" id="{20B899CB-65D0-D263-0657-7DBCACA7CAA8}"/>
              </a:ext>
            </a:extLst>
          </p:cNvPr>
          <p:cNvSpPr txBox="1"/>
          <p:nvPr/>
        </p:nvSpPr>
        <p:spPr>
          <a:xfrm>
            <a:off x="6278882" y="389570"/>
            <a:ext cx="3158834" cy="338554"/>
          </a:xfrm>
          <a:prstGeom prst="rect">
            <a:avLst/>
          </a:prstGeom>
          <a:noFill/>
        </p:spPr>
        <p:txBody>
          <a:bodyPr wrap="square" rtlCol="0">
            <a:spAutoFit/>
          </a:bodyPr>
          <a:lstStyle/>
          <a:p>
            <a:pPr algn="ctr"/>
            <a:r>
              <a:rPr lang="en-US" sz="1600" b="1" u="sng" dirty="0">
                <a:latin typeface="Goudy Old Style" panose="02020502050305020303" pitchFamily="18" charset="0"/>
              </a:rPr>
              <a:t>TOWN HALL CAMPUS</a:t>
            </a:r>
          </a:p>
        </p:txBody>
      </p:sp>
    </p:spTree>
    <p:extLst>
      <p:ext uri="{BB962C8B-B14F-4D97-AF65-F5344CB8AC3E}">
        <p14:creationId xmlns:p14="http://schemas.microsoft.com/office/powerpoint/2010/main" val="31653082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txBox="1">
            <a:spLocks noChangeArrowheads="1"/>
          </p:cNvSpPr>
          <p:nvPr/>
        </p:nvSpPr>
        <p:spPr bwMode="auto">
          <a:xfrm>
            <a:off x="7272338" y="4635500"/>
            <a:ext cx="33099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algn="r" eaLnBrk="1" hangingPunct="1"/>
            <a:r>
              <a:rPr lang="en-US" altLang="en-US" sz="1800" b="1" dirty="0">
                <a:latin typeface="Goudy Old Style" panose="02020502050305020303" pitchFamily="18" charset="0"/>
              </a:rPr>
              <a:t>THANK YOU</a:t>
            </a:r>
          </a:p>
        </p:txBody>
      </p:sp>
      <p:sp>
        <p:nvSpPr>
          <p:cNvPr id="44035" name="Title 1"/>
          <p:cNvSpPr txBox="1">
            <a:spLocks/>
          </p:cNvSpPr>
          <p:nvPr/>
        </p:nvSpPr>
        <p:spPr bwMode="auto">
          <a:xfrm>
            <a:off x="358774" y="4641850"/>
            <a:ext cx="762698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200">
                <a:solidFill>
                  <a:schemeClr val="tx1"/>
                </a:solidFill>
                <a:latin typeface="Arial" panose="020B0604020202020204" pitchFamily="34" charset="0"/>
              </a:defRPr>
            </a:lvl1pPr>
            <a:lvl2pPr marL="742950" indent="-285750">
              <a:defRPr sz="2200">
                <a:solidFill>
                  <a:schemeClr val="tx1"/>
                </a:solidFill>
                <a:latin typeface="Arial" panose="020B0604020202020204" pitchFamily="34" charset="0"/>
              </a:defRPr>
            </a:lvl2pPr>
            <a:lvl3pPr marL="1143000" indent="-228600">
              <a:defRPr sz="2200">
                <a:solidFill>
                  <a:schemeClr val="tx1"/>
                </a:solidFill>
                <a:latin typeface="Arial" panose="020B0604020202020204" pitchFamily="34" charset="0"/>
              </a:defRPr>
            </a:lvl3pPr>
            <a:lvl4pPr marL="1600200" indent="-228600">
              <a:defRPr sz="2200">
                <a:solidFill>
                  <a:schemeClr val="tx1"/>
                </a:solidFill>
                <a:latin typeface="Arial" panose="020B0604020202020204" pitchFamily="34" charset="0"/>
              </a:defRPr>
            </a:lvl4pPr>
            <a:lvl5pPr marL="2057400" indent="-228600">
              <a:defRPr sz="2200">
                <a:solidFill>
                  <a:schemeClr val="tx1"/>
                </a:solidFill>
                <a:latin typeface="Arial" panose="020B0604020202020204" pitchFamily="34" charset="0"/>
              </a:defRPr>
            </a:lvl5pPr>
            <a:lvl6pPr marL="2514600" indent="-228600" defTabSz="1096963" eaLnBrk="0" fontAlgn="base" hangingPunct="0">
              <a:spcBef>
                <a:spcPct val="0"/>
              </a:spcBef>
              <a:spcAft>
                <a:spcPct val="0"/>
              </a:spcAft>
              <a:defRPr sz="2200">
                <a:solidFill>
                  <a:schemeClr val="tx1"/>
                </a:solidFill>
                <a:latin typeface="Arial" panose="020B0604020202020204" pitchFamily="34" charset="0"/>
              </a:defRPr>
            </a:lvl6pPr>
            <a:lvl7pPr marL="2971800" indent="-228600" defTabSz="1096963" eaLnBrk="0" fontAlgn="base" hangingPunct="0">
              <a:spcBef>
                <a:spcPct val="0"/>
              </a:spcBef>
              <a:spcAft>
                <a:spcPct val="0"/>
              </a:spcAft>
              <a:defRPr sz="2200">
                <a:solidFill>
                  <a:schemeClr val="tx1"/>
                </a:solidFill>
                <a:latin typeface="Arial" panose="020B0604020202020204" pitchFamily="34" charset="0"/>
              </a:defRPr>
            </a:lvl7pPr>
            <a:lvl8pPr marL="3429000" indent="-228600" defTabSz="1096963" eaLnBrk="0" fontAlgn="base" hangingPunct="0">
              <a:spcBef>
                <a:spcPct val="0"/>
              </a:spcBef>
              <a:spcAft>
                <a:spcPct val="0"/>
              </a:spcAft>
              <a:defRPr sz="2200">
                <a:solidFill>
                  <a:schemeClr val="tx1"/>
                </a:solidFill>
                <a:latin typeface="Arial" panose="020B0604020202020204" pitchFamily="34" charset="0"/>
              </a:defRPr>
            </a:lvl8pPr>
            <a:lvl9pPr marL="3886200" indent="-228600" defTabSz="1096963" eaLnBrk="0" fontAlgn="base" hangingPunct="0">
              <a:spcBef>
                <a:spcPct val="0"/>
              </a:spcBef>
              <a:spcAft>
                <a:spcPct val="0"/>
              </a:spcAft>
              <a:defRPr sz="2200">
                <a:solidFill>
                  <a:schemeClr val="tx1"/>
                </a:solidFill>
                <a:latin typeface="Arial" panose="020B0604020202020204" pitchFamily="34" charset="0"/>
              </a:defRPr>
            </a:lvl9pPr>
          </a:lstStyle>
          <a:p>
            <a:pPr eaLnBrk="1" hangingPunct="1"/>
            <a:r>
              <a:rPr lang="en-US" altLang="en-US" sz="1800" b="1" dirty="0">
                <a:latin typeface="Goudy Old Style" panose="02020502050305020303" pitchFamily="18" charset="0"/>
              </a:rPr>
              <a:t>QUESTIONS &amp; ANSWERS</a:t>
            </a:r>
          </a:p>
        </p:txBody>
      </p:sp>
      <p:sp>
        <p:nvSpPr>
          <p:cNvPr id="4" name="TextBox 3">
            <a:extLst>
              <a:ext uri="{FF2B5EF4-FFF2-40B4-BE49-F238E27FC236}">
                <a16:creationId xmlns:a16="http://schemas.microsoft.com/office/drawing/2014/main" id="{043CD5CB-A3C7-0150-FA57-A068F33B03BB}"/>
              </a:ext>
            </a:extLst>
          </p:cNvPr>
          <p:cNvSpPr txBox="1"/>
          <p:nvPr/>
        </p:nvSpPr>
        <p:spPr>
          <a:xfrm>
            <a:off x="4016152" y="3017520"/>
            <a:ext cx="6242224" cy="1107996"/>
          </a:xfrm>
          <a:prstGeom prst="rect">
            <a:avLst/>
          </a:prstGeom>
          <a:noFill/>
        </p:spPr>
        <p:txBody>
          <a:bodyPr wrap="square">
            <a:spAutoFit/>
          </a:bodyPr>
          <a:lstStyle/>
          <a:p>
            <a:r>
              <a:rPr lang="en-US" b="0" i="1" dirty="0">
                <a:solidFill>
                  <a:srgbClr val="002060"/>
                </a:solidFill>
                <a:effectLst/>
                <a:latin typeface="Arial" panose="020B0604020202020204" pitchFamily="34" charset="0"/>
              </a:rPr>
              <a:t>“What a wonderful site! How do we avoid spoiling it?”</a:t>
            </a:r>
          </a:p>
          <a:p>
            <a:r>
              <a:rPr lang="en-US" i="1" dirty="0">
                <a:solidFill>
                  <a:srgbClr val="002060"/>
                </a:solidFill>
              </a:rPr>
              <a:t>			</a:t>
            </a:r>
            <a:r>
              <a:rPr lang="en-US" sz="1800" i="1" dirty="0">
                <a:solidFill>
                  <a:srgbClr val="002060"/>
                </a:solidFill>
              </a:rPr>
              <a:t>Marcel Breuer</a:t>
            </a:r>
            <a:endParaRPr lang="en-US" sz="1800" dirty="0">
              <a:solidFill>
                <a:srgbClr val="002060"/>
              </a:solidFill>
            </a:endParaRPr>
          </a:p>
        </p:txBody>
      </p:sp>
      <p:pic>
        <p:nvPicPr>
          <p:cNvPr id="5" name="Picture 4" descr="A person with his arms crossed&#10;&#10;Description automatically generated">
            <a:extLst>
              <a:ext uri="{FF2B5EF4-FFF2-40B4-BE49-F238E27FC236}">
                <a16:creationId xmlns:a16="http://schemas.microsoft.com/office/drawing/2014/main" id="{073F5511-6B45-6D71-8370-12BAEF8C88A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837" b="10160"/>
          <a:stretch/>
        </p:blipFill>
        <p:spPr>
          <a:xfrm>
            <a:off x="584884" y="533872"/>
            <a:ext cx="2810443" cy="3222787"/>
          </a:xfrm>
          <a:prstGeom prst="rect">
            <a:avLst/>
          </a:prstGeom>
        </p:spPr>
      </p:pic>
      <p:sp>
        <p:nvSpPr>
          <p:cNvPr id="2" name="TextBox 1">
            <a:extLst>
              <a:ext uri="{FF2B5EF4-FFF2-40B4-BE49-F238E27FC236}">
                <a16:creationId xmlns:a16="http://schemas.microsoft.com/office/drawing/2014/main" id="{B1859663-6F50-E7CF-7E91-2D0FA243D49F}"/>
              </a:ext>
            </a:extLst>
          </p:cNvPr>
          <p:cNvSpPr txBox="1"/>
          <p:nvPr/>
        </p:nvSpPr>
        <p:spPr>
          <a:xfrm>
            <a:off x="3821113" y="1037718"/>
            <a:ext cx="6503987" cy="646331"/>
          </a:xfrm>
          <a:prstGeom prst="rect">
            <a:avLst/>
          </a:prstGeom>
          <a:noFill/>
        </p:spPr>
        <p:txBody>
          <a:bodyPr wrap="square">
            <a:spAutoFit/>
          </a:bodyPr>
          <a:lstStyle/>
          <a:p>
            <a:pPr algn="ctr"/>
            <a:r>
              <a:rPr lang="en-US" sz="3600" b="0" i="1" dirty="0">
                <a:solidFill>
                  <a:srgbClr val="000000"/>
                </a:solidFill>
                <a:effectLst/>
                <a:latin typeface="Goudy Old Style" panose="02020502050305020303" pitchFamily="18" charset="0"/>
              </a:rPr>
              <a:t>Q &amp; A and DISCUSSION</a:t>
            </a:r>
            <a:endParaRPr lang="en-US" sz="3600" dirty="0">
              <a:latin typeface="Goudy Old Style" panose="02020502050305020303" pitchFamily="18" charset="0"/>
            </a:endParaRPr>
          </a:p>
        </p:txBody>
      </p:sp>
      <p:sp>
        <p:nvSpPr>
          <p:cNvPr id="3" name="TextBox 2">
            <a:extLst>
              <a:ext uri="{FF2B5EF4-FFF2-40B4-BE49-F238E27FC236}">
                <a16:creationId xmlns:a16="http://schemas.microsoft.com/office/drawing/2014/main" id="{C34EDC5F-ED68-478F-10E3-D528DF6D6C4D}"/>
              </a:ext>
            </a:extLst>
          </p:cNvPr>
          <p:cNvSpPr txBox="1"/>
          <p:nvPr/>
        </p:nvSpPr>
        <p:spPr>
          <a:xfrm>
            <a:off x="382249" y="4669436"/>
            <a:ext cx="10185817" cy="369332"/>
          </a:xfrm>
          <a:prstGeom prst="rect">
            <a:avLst/>
          </a:prstGeom>
          <a:noFill/>
        </p:spPr>
        <p:txBody>
          <a:bodyPr wrap="square" rtlCol="0">
            <a:spAutoFit/>
          </a:bodyPr>
          <a:lstStyle/>
          <a:p>
            <a:pPr algn="ctr"/>
            <a:r>
              <a:rPr lang="en-US" sz="1800" dirty="0">
                <a:latin typeface="Goudy Old Style" panose="02020502050305020303" pitchFamily="18" charset="0"/>
              </a:rPr>
              <a:t>www.tlbarchitecture.com</a:t>
            </a:r>
          </a:p>
        </p:txBody>
      </p:sp>
    </p:spTree>
    <p:extLst>
      <p:ext uri="{BB962C8B-B14F-4D97-AF65-F5344CB8AC3E}">
        <p14:creationId xmlns:p14="http://schemas.microsoft.com/office/powerpoint/2010/main" val="33338972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Mod val="40000"/>
            <a:lumOff val="60000"/>
          </a:schemeClr>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15865</TotalTime>
  <Words>1567</Words>
  <Application>Microsoft Office PowerPoint</Application>
  <PresentationFormat>Custom</PresentationFormat>
  <Paragraphs>279</Paragraphs>
  <Slides>47</Slides>
  <Notes>42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47</vt:i4>
      </vt:variant>
    </vt:vector>
  </HeadingPairs>
  <TitlesOfParts>
    <vt:vector size="53" baseType="lpstr">
      <vt:lpstr>ARchitxt</vt:lpstr>
      <vt:lpstr>Arial</vt:lpstr>
      <vt:lpstr>Calibri</vt:lpstr>
      <vt:lpstr>Goudy Old Style</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Jeffrey Burr</dc:creator>
  <cp:lastModifiedBy>Paula Tunney</cp:lastModifiedBy>
  <cp:revision>923</cp:revision>
  <cp:lastPrinted>2026-09-29T19:04:03Z</cp:lastPrinted>
  <dcterms:created xsi:type="dcterms:W3CDTF">2012-03-02T15:19:44Z</dcterms:created>
  <dcterms:modified xsi:type="dcterms:W3CDTF">2026-09-29T19:30:00Z</dcterms:modified>
</cp:coreProperties>
</file>